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Lst>
  <p:sldSz cy="5143500" cx="9144000"/>
  <p:notesSz cx="6858000" cy="9144000"/>
  <p:embeddedFontLst>
    <p:embeddedFont>
      <p:font typeface="Caveat"/>
      <p:regular r:id="rId43"/>
      <p:bold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font" Target="fonts/Caveat-bold.fntdata"/><Relationship Id="rId21" Type="http://schemas.openxmlformats.org/officeDocument/2006/relationships/slide" Target="slides/slide16.xml"/><Relationship Id="rId43" Type="http://schemas.openxmlformats.org/officeDocument/2006/relationships/font" Target="fonts/Caveat-regular.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1eb367c5b79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1eb367c5b79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eb367c5b79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1eb367c5b79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eb367c5b79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1eb367c5b79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9dd5b3d00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9dd5b3d00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1ed1ef8813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1ed1ef8813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ed1ef88139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1ed1ef8813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ed1ef88139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1ed1ef88139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ed1ef88139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1ed1ef88139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1ed1ef88139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1ed1ef88139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1ed1ef88139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1ed1ef88139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1eb367c5b79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1eb367c5b79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ed1ef88139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1ed1ef88139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1ed1ef88139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1ed1ef88139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1ed1ef88139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1ed1ef88139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1ed1ef88139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1ed1ef88139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1ed1ef88139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1ed1ef88139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1ed1ef88139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1ed1ef88139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1ed1ef88139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1ed1ef88139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1ed1ef88139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1ed1ef88139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1ed1ef88139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1ed1ef88139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1ed1ef88139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1ed1ef88139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1eb367c5b79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1eb367c5b79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1ed1ef88139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1ed1ef88139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1ed1ef88139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1ed1ef88139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1ed1ef88139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1ed1ef88139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1ed1ef88139_0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1ed1ef88139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1ed1ef88139_0_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1ed1ef88139_0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1ed1ef88139_0_2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1ed1ef88139_0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1ed1ef88139_0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1ed1ef88139_0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1ed1ef88139_0_2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1ed1ef88139_0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1eb367c5b79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1eb367c5b79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eb367c5b79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1eb367c5b79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1eb367c5b79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1eb367c5b79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1eb367c5b79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1eb367c5b79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eb367c5b79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1eb367c5b79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eb367c5b79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1eb367c5b79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27.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0" Type="http://schemas.openxmlformats.org/officeDocument/2006/relationships/image" Target="../media/image7.png"/><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9.png"/><Relationship Id="rId5" Type="http://schemas.openxmlformats.org/officeDocument/2006/relationships/image" Target="../media/image8.png"/><Relationship Id="rId6" Type="http://schemas.openxmlformats.org/officeDocument/2006/relationships/image" Target="../media/image3.png"/><Relationship Id="rId7" Type="http://schemas.openxmlformats.org/officeDocument/2006/relationships/image" Target="../media/image5.png"/><Relationship Id="rId8"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10" Type="http://schemas.openxmlformats.org/officeDocument/2006/relationships/image" Target="../media/image16.png"/><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5.png"/><Relationship Id="rId5" Type="http://schemas.openxmlformats.org/officeDocument/2006/relationships/image" Target="../media/image10.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0" Type="http://schemas.openxmlformats.org/officeDocument/2006/relationships/image" Target="../media/image20.png"/><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7.png"/><Relationship Id="rId4" Type="http://schemas.openxmlformats.org/officeDocument/2006/relationships/image" Target="../media/image21.png"/><Relationship Id="rId9" Type="http://schemas.openxmlformats.org/officeDocument/2006/relationships/image" Target="../media/image26.png"/><Relationship Id="rId5" Type="http://schemas.openxmlformats.org/officeDocument/2006/relationships/image" Target="../media/image33.png"/><Relationship Id="rId6" Type="http://schemas.openxmlformats.org/officeDocument/2006/relationships/image" Target="../media/image44.png"/><Relationship Id="rId7" Type="http://schemas.openxmlformats.org/officeDocument/2006/relationships/image" Target="../media/image39.png"/><Relationship Id="rId8"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7.png"/></Relationships>
</file>

<file path=ppt/slides/_rels/slide25.xml.rels><?xml version="1.0" encoding="UTF-8" standalone="yes"?><Relationships xmlns="http://schemas.openxmlformats.org/package/2006/relationships"><Relationship Id="rId10" Type="http://schemas.openxmlformats.org/officeDocument/2006/relationships/image" Target="../media/image20.png"/><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7.png"/><Relationship Id="rId4" Type="http://schemas.openxmlformats.org/officeDocument/2006/relationships/image" Target="../media/image18.png"/><Relationship Id="rId9" Type="http://schemas.openxmlformats.org/officeDocument/2006/relationships/image" Target="../media/image26.png"/><Relationship Id="rId5" Type="http://schemas.openxmlformats.org/officeDocument/2006/relationships/image" Target="../media/image29.png"/><Relationship Id="rId6" Type="http://schemas.openxmlformats.org/officeDocument/2006/relationships/image" Target="../media/image44.png"/><Relationship Id="rId7" Type="http://schemas.openxmlformats.org/officeDocument/2006/relationships/image" Target="../media/image39.png"/><Relationship Id="rId8"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7.png"/><Relationship Id="rId4" Type="http://schemas.openxmlformats.org/officeDocument/2006/relationships/image" Target="../media/image25.png"/><Relationship Id="rId9" Type="http://schemas.openxmlformats.org/officeDocument/2006/relationships/image" Target="../media/image35.png"/><Relationship Id="rId5" Type="http://schemas.openxmlformats.org/officeDocument/2006/relationships/image" Target="../media/image24.png"/><Relationship Id="rId6" Type="http://schemas.openxmlformats.org/officeDocument/2006/relationships/image" Target="../media/image36.png"/><Relationship Id="rId7" Type="http://schemas.openxmlformats.org/officeDocument/2006/relationships/image" Target="../media/image22.png"/><Relationship Id="rId8"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7.png"/><Relationship Id="rId4" Type="http://schemas.openxmlformats.org/officeDocument/2006/relationships/hyperlink" Target="https://sdbwf.org/wop/2024" TargetMode="External"/><Relationship Id="rId5"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7.png"/></Relationships>
</file>

<file path=ppt/slides/_rels/slide33.xml.rels><?xml version="1.0" encoding="UTF-8" standalone="yes"?><Relationships xmlns="http://schemas.openxmlformats.org/package/2006/relationships"><Relationship Id="rId10" Type="http://schemas.openxmlformats.org/officeDocument/2006/relationships/image" Target="../media/image38.png"/><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17.png"/><Relationship Id="rId4" Type="http://schemas.openxmlformats.org/officeDocument/2006/relationships/image" Target="../media/image28.png"/><Relationship Id="rId9" Type="http://schemas.openxmlformats.org/officeDocument/2006/relationships/image" Target="../media/image4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0.png"/><Relationship Id="rId8" Type="http://schemas.openxmlformats.org/officeDocument/2006/relationships/image" Target="../media/image3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1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1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1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17.png"/><Relationship Id="rId4" Type="http://schemas.openxmlformats.org/officeDocument/2006/relationships/image" Target="../media/image42.png"/><Relationship Id="rId9" Type="http://schemas.openxmlformats.org/officeDocument/2006/relationships/image" Target="../media/image46.png"/><Relationship Id="rId5" Type="http://schemas.openxmlformats.org/officeDocument/2006/relationships/image" Target="../media/image37.png"/><Relationship Id="rId6" Type="http://schemas.openxmlformats.org/officeDocument/2006/relationships/image" Target="../media/image41.png"/><Relationship Id="rId7" Type="http://schemas.openxmlformats.org/officeDocument/2006/relationships/image" Target="../media/image45.png"/><Relationship Id="rId8" Type="http://schemas.openxmlformats.org/officeDocument/2006/relationships/image" Target="../media/image4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7.pn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718653" y="744575"/>
            <a:ext cx="5113800" cy="2052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Clr>
                <a:schemeClr val="dk1"/>
              </a:buClr>
              <a:buSzPts val="990"/>
              <a:buFont typeface="Arial"/>
              <a:buNone/>
            </a:pPr>
            <a:r>
              <a:rPr b="1" lang="en">
                <a:latin typeface="Caveat"/>
                <a:ea typeface="Caveat"/>
                <a:cs typeface="Caveat"/>
                <a:sym typeface="Caveat"/>
              </a:rPr>
              <a:t>You, then,</a:t>
            </a:r>
            <a:endParaRPr b="1">
              <a:latin typeface="Caveat"/>
              <a:ea typeface="Caveat"/>
              <a:cs typeface="Caveat"/>
              <a:sym typeface="Caveat"/>
            </a:endParaRPr>
          </a:p>
          <a:p>
            <a:pPr indent="0" lvl="0" marL="0" rtl="0" algn="ctr">
              <a:spcBef>
                <a:spcPts val="0"/>
              </a:spcBef>
              <a:spcAft>
                <a:spcPts val="0"/>
              </a:spcAft>
              <a:buNone/>
            </a:pPr>
            <a:r>
              <a:rPr b="1" lang="en">
                <a:latin typeface="Caveat"/>
                <a:ea typeface="Caveat"/>
                <a:cs typeface="Caveat"/>
                <a:sym typeface="Caveat"/>
              </a:rPr>
              <a:t>You will pray like this....</a:t>
            </a:r>
            <a:endParaRPr b="1">
              <a:latin typeface="Caveat"/>
              <a:ea typeface="Caveat"/>
              <a:cs typeface="Caveat"/>
              <a:sym typeface="Caveat"/>
            </a:endParaRPr>
          </a:p>
        </p:txBody>
      </p:sp>
      <p:sp>
        <p:nvSpPr>
          <p:cNvPr id="55" name="Google Shape;55;p13"/>
          <p:cNvSpPr txBox="1"/>
          <p:nvPr>
            <p:ph idx="1" type="subTitle"/>
          </p:nvPr>
        </p:nvSpPr>
        <p:spPr>
          <a:xfrm>
            <a:off x="3718500" y="2834125"/>
            <a:ext cx="51138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5" name="Shape 115"/>
        <p:cNvGrpSpPr/>
        <p:nvPr/>
      </p:nvGrpSpPr>
      <p:grpSpPr>
        <a:xfrm>
          <a:off x="0" y="0"/>
          <a:ext cx="0" cy="0"/>
          <a:chOff x="0" y="0"/>
          <a:chExt cx="0" cy="0"/>
        </a:xfrm>
      </p:grpSpPr>
      <p:sp>
        <p:nvSpPr>
          <p:cNvPr id="116" name="Google Shape;116;p22"/>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sz="4020">
                <a:latin typeface="Caveat"/>
                <a:ea typeface="Caveat"/>
                <a:cs typeface="Caveat"/>
                <a:sym typeface="Caveat"/>
              </a:rPr>
              <a:t>You, then, pray like this.... </a:t>
            </a:r>
            <a:endParaRPr b="1" sz="4020">
              <a:latin typeface="Caveat"/>
              <a:ea typeface="Caveat"/>
              <a:cs typeface="Caveat"/>
              <a:sym typeface="Caveat"/>
            </a:endParaRPr>
          </a:p>
        </p:txBody>
      </p:sp>
      <p:sp>
        <p:nvSpPr>
          <p:cNvPr id="117" name="Google Shape;117;p22"/>
          <p:cNvSpPr txBox="1"/>
          <p:nvPr>
            <p:ph type="title"/>
          </p:nvPr>
        </p:nvSpPr>
        <p:spPr>
          <a:xfrm>
            <a:off x="311700" y="655975"/>
            <a:ext cx="5371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sz="2720">
                <a:latin typeface="Caveat"/>
                <a:ea typeface="Caveat"/>
                <a:cs typeface="Caveat"/>
                <a:sym typeface="Caveat"/>
              </a:rPr>
              <a:t>Sunday, January 7, 2024</a:t>
            </a:r>
            <a:endParaRPr b="1" sz="2720">
              <a:latin typeface="Caveat"/>
              <a:ea typeface="Caveat"/>
              <a:cs typeface="Caveat"/>
              <a:sym typeface="Caveat"/>
            </a:endParaRPr>
          </a:p>
        </p:txBody>
      </p:sp>
      <p:sp>
        <p:nvSpPr>
          <p:cNvPr id="118" name="Google Shape;118;p22"/>
          <p:cNvSpPr txBox="1"/>
          <p:nvPr/>
        </p:nvSpPr>
        <p:spPr>
          <a:xfrm>
            <a:off x="490400" y="1236700"/>
            <a:ext cx="8214600" cy="203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2900">
                <a:solidFill>
                  <a:srgbClr val="CC0000"/>
                </a:solidFill>
              </a:rPr>
              <a:t>It came to pass that Jesus was praying in a place, and when He finished, one of His disciples said to Him: Lord, teach us to pray, as John also taught his disciples.</a:t>
            </a:r>
            <a:r>
              <a:rPr lang="en" sz="2900">
                <a:solidFill>
                  <a:srgbClr val="CC0000"/>
                </a:solidFill>
              </a:rPr>
              <a:t> Luke 11:1</a:t>
            </a:r>
            <a:endParaRPr sz="2900">
              <a:solidFill>
                <a:srgbClr val="CC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2" name="Shape 122"/>
        <p:cNvGrpSpPr/>
        <p:nvPr/>
      </p:nvGrpSpPr>
      <p:grpSpPr>
        <a:xfrm>
          <a:off x="0" y="0"/>
          <a:ext cx="0" cy="0"/>
          <a:chOff x="0" y="0"/>
          <a:chExt cx="0" cy="0"/>
        </a:xfrm>
      </p:grpSpPr>
      <p:sp>
        <p:nvSpPr>
          <p:cNvPr id="123" name="Google Shape;123;p23"/>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sz="4020">
                <a:latin typeface="Caveat"/>
                <a:ea typeface="Caveat"/>
                <a:cs typeface="Caveat"/>
                <a:sym typeface="Caveat"/>
              </a:rPr>
              <a:t>Sunday, January 7, 2024</a:t>
            </a:r>
            <a:endParaRPr b="1" sz="4020">
              <a:latin typeface="Caveat"/>
              <a:ea typeface="Caveat"/>
              <a:cs typeface="Caveat"/>
              <a:sym typeface="Caveat"/>
            </a:endParaRPr>
          </a:p>
        </p:txBody>
      </p:sp>
      <p:sp>
        <p:nvSpPr>
          <p:cNvPr id="124" name="Google Shape;124;p23"/>
          <p:cNvSpPr txBox="1"/>
          <p:nvPr>
            <p:ph idx="1" type="body"/>
          </p:nvPr>
        </p:nvSpPr>
        <p:spPr>
          <a:xfrm>
            <a:off x="311700" y="832775"/>
            <a:ext cx="8412900" cy="43107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800"/>
              </a:spcAft>
              <a:buNone/>
            </a:pPr>
            <a:r>
              <a:rPr lang="en" sz="2700"/>
              <a:t>Edit this slide to add the any text you'd like to share. You may also delete it.</a:t>
            </a:r>
            <a:endParaRPr sz="27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8" name="Shape 128"/>
        <p:cNvGrpSpPr/>
        <p:nvPr/>
      </p:nvGrpSpPr>
      <p:grpSpPr>
        <a:xfrm>
          <a:off x="0" y="0"/>
          <a:ext cx="0" cy="0"/>
          <a:chOff x="0" y="0"/>
          <a:chExt cx="0" cy="0"/>
        </a:xfrm>
      </p:grpSpPr>
      <p:sp>
        <p:nvSpPr>
          <p:cNvPr id="129" name="Google Shape;129;p24"/>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sz="4020">
                <a:latin typeface="Caveat"/>
                <a:ea typeface="Caveat"/>
                <a:cs typeface="Caveat"/>
                <a:sym typeface="Caveat"/>
              </a:rPr>
              <a:t>Sunday, January 7, 2024</a:t>
            </a:r>
            <a:endParaRPr b="1" sz="4020">
              <a:latin typeface="Caveat"/>
              <a:ea typeface="Caveat"/>
              <a:cs typeface="Caveat"/>
              <a:sym typeface="Caveat"/>
            </a:endParaRPr>
          </a:p>
        </p:txBody>
      </p:sp>
      <p:sp>
        <p:nvSpPr>
          <p:cNvPr id="130" name="Google Shape;130;p24"/>
          <p:cNvSpPr txBox="1"/>
          <p:nvPr>
            <p:ph idx="1" type="body"/>
          </p:nvPr>
        </p:nvSpPr>
        <p:spPr>
          <a:xfrm>
            <a:off x="311700" y="832775"/>
            <a:ext cx="8520600" cy="43107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b="1" lang="en" sz="2900"/>
              <a:t>Application to our life </a:t>
            </a:r>
            <a:endParaRPr b="1" sz="2900"/>
          </a:p>
          <a:p>
            <a:pPr indent="0" lvl="0" marL="0" rtl="0" algn="l">
              <a:lnSpc>
                <a:spcPct val="100000"/>
              </a:lnSpc>
              <a:spcBef>
                <a:spcPts val="800"/>
              </a:spcBef>
              <a:spcAft>
                <a:spcPts val="0"/>
              </a:spcAft>
              <a:buNone/>
            </a:pPr>
            <a:r>
              <a:rPr lang="en" sz="2900"/>
              <a:t>What necessary implication does Jesus consulting with His Father about all things, have for us? </a:t>
            </a:r>
            <a:endParaRPr sz="2900"/>
          </a:p>
          <a:p>
            <a:pPr indent="0" lvl="0" marL="0" rtl="0" algn="l">
              <a:lnSpc>
                <a:spcPct val="100000"/>
              </a:lnSpc>
              <a:spcBef>
                <a:spcPts val="800"/>
              </a:spcBef>
              <a:spcAft>
                <a:spcPts val="800"/>
              </a:spcAft>
              <a:buNone/>
            </a:pPr>
            <a:r>
              <a:rPr lang="en" sz="2900"/>
              <a:t>Are we people of prayer?</a:t>
            </a:r>
            <a:endParaRPr sz="2359"/>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4" name="Shape 134"/>
        <p:cNvGrpSpPr/>
        <p:nvPr/>
      </p:nvGrpSpPr>
      <p:grpSpPr>
        <a:xfrm>
          <a:off x="0" y="0"/>
          <a:ext cx="0" cy="0"/>
          <a:chOff x="0" y="0"/>
          <a:chExt cx="0" cy="0"/>
        </a:xfrm>
      </p:grpSpPr>
      <p:sp>
        <p:nvSpPr>
          <p:cNvPr id="135" name="Google Shape;135;p25"/>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sz="4020">
                <a:latin typeface="Caveat"/>
                <a:ea typeface="Caveat"/>
                <a:cs typeface="Caveat"/>
                <a:sym typeface="Caveat"/>
              </a:rPr>
              <a:t>Sunday, January 7, 2024</a:t>
            </a:r>
            <a:endParaRPr b="1" sz="4020">
              <a:latin typeface="Caveat"/>
              <a:ea typeface="Caveat"/>
              <a:cs typeface="Caveat"/>
              <a:sym typeface="Caveat"/>
            </a:endParaRPr>
          </a:p>
        </p:txBody>
      </p:sp>
      <p:sp>
        <p:nvSpPr>
          <p:cNvPr id="136" name="Google Shape;136;p25"/>
          <p:cNvSpPr txBox="1"/>
          <p:nvPr>
            <p:ph idx="1" type="body"/>
          </p:nvPr>
        </p:nvSpPr>
        <p:spPr>
          <a:xfrm>
            <a:off x="311700" y="832775"/>
            <a:ext cx="8520600" cy="43107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a:t>Today we will pray for Seventh Day Baptists in the countries of:</a:t>
            </a:r>
            <a:endParaRPr>
              <a:latin typeface="Courier New"/>
              <a:ea typeface="Courier New"/>
              <a:cs typeface="Courier New"/>
              <a:sym typeface="Courier New"/>
            </a:endParaRPr>
          </a:p>
          <a:p>
            <a:pPr indent="0" lvl="0" marL="0" rtl="0" algn="l">
              <a:lnSpc>
                <a:spcPct val="100000"/>
              </a:lnSpc>
              <a:spcBef>
                <a:spcPts val="800"/>
              </a:spcBef>
              <a:spcAft>
                <a:spcPts val="0"/>
              </a:spcAft>
              <a:buNone/>
            </a:pPr>
            <a:r>
              <a:rPr lang="en">
                <a:latin typeface="Courier New"/>
                <a:ea typeface="Courier New"/>
                <a:cs typeface="Courier New"/>
                <a:sym typeface="Courier New"/>
              </a:rPr>
              <a:t>Angola,   Australia*,  Bangladesh,   Brazil*,    </a:t>
            </a:r>
            <a:r>
              <a:rPr lang="en">
                <a:latin typeface="Courier New"/>
                <a:ea typeface="Courier New"/>
                <a:cs typeface="Courier New"/>
                <a:sym typeface="Courier New"/>
              </a:rPr>
              <a:t>Burundi*,</a:t>
            </a:r>
            <a:endParaRPr>
              <a:latin typeface="Courier New"/>
              <a:ea typeface="Courier New"/>
              <a:cs typeface="Courier New"/>
              <a:sym typeface="Courier New"/>
            </a:endParaRPr>
          </a:p>
          <a:p>
            <a:pPr indent="0" lvl="0" marL="0" rtl="0" algn="l">
              <a:lnSpc>
                <a:spcPct val="100000"/>
              </a:lnSpc>
              <a:spcBef>
                <a:spcPts val="800"/>
              </a:spcBef>
              <a:spcAft>
                <a:spcPts val="0"/>
              </a:spcAft>
              <a:buNone/>
            </a:pPr>
            <a:r>
              <a:t/>
            </a:r>
            <a:endParaRPr/>
          </a:p>
          <a:p>
            <a:pPr indent="0" lvl="0" marL="0" rtl="0" algn="l">
              <a:lnSpc>
                <a:spcPct val="100000"/>
              </a:lnSpc>
              <a:spcBef>
                <a:spcPts val="800"/>
              </a:spcBef>
              <a:spcAft>
                <a:spcPts val="0"/>
              </a:spcAft>
              <a:buNone/>
            </a:pPr>
            <a:r>
              <a:t/>
            </a:r>
            <a:endParaRPr/>
          </a:p>
          <a:p>
            <a:pPr indent="0" lvl="0" marL="0" rtl="0" algn="l">
              <a:lnSpc>
                <a:spcPct val="100000"/>
              </a:lnSpc>
              <a:spcBef>
                <a:spcPts val="800"/>
              </a:spcBef>
              <a:spcAft>
                <a:spcPts val="0"/>
              </a:spcAft>
              <a:buNone/>
            </a:pPr>
            <a:r>
              <a:t/>
            </a:r>
            <a:endParaRPr/>
          </a:p>
          <a:p>
            <a:pPr indent="0" lvl="0" marL="0" rtl="0" algn="l">
              <a:lnSpc>
                <a:spcPct val="100000"/>
              </a:lnSpc>
              <a:spcBef>
                <a:spcPts val="800"/>
              </a:spcBef>
              <a:spcAft>
                <a:spcPts val="0"/>
              </a:spcAft>
              <a:buNone/>
            </a:pPr>
            <a:r>
              <a:rPr lang="en">
                <a:latin typeface="Courier New"/>
                <a:ea typeface="Courier New"/>
                <a:cs typeface="Courier New"/>
                <a:sym typeface="Courier New"/>
              </a:rPr>
              <a:t>Cameroon, </a:t>
            </a:r>
            <a:r>
              <a:rPr lang="en">
                <a:latin typeface="Courier New"/>
                <a:ea typeface="Courier New"/>
                <a:cs typeface="Courier New"/>
                <a:sym typeface="Courier New"/>
              </a:rPr>
              <a:t>Canary Islands</a:t>
            </a:r>
            <a:endParaRPr/>
          </a:p>
          <a:p>
            <a:pPr indent="0" lvl="0" marL="0" rtl="0" algn="l">
              <a:lnSpc>
                <a:spcPct val="100000"/>
              </a:lnSpc>
              <a:spcBef>
                <a:spcPts val="800"/>
              </a:spcBef>
              <a:spcAft>
                <a:spcPts val="0"/>
              </a:spcAft>
              <a:buNone/>
            </a:pPr>
            <a:r>
              <a:t/>
            </a:r>
            <a:endParaRPr/>
          </a:p>
          <a:p>
            <a:pPr indent="0" lvl="0" marL="0" rtl="0" algn="l">
              <a:lnSpc>
                <a:spcPct val="100000"/>
              </a:lnSpc>
              <a:spcBef>
                <a:spcPts val="800"/>
              </a:spcBef>
              <a:spcAft>
                <a:spcPts val="0"/>
              </a:spcAft>
              <a:buNone/>
            </a:pPr>
            <a:r>
              <a:t/>
            </a:r>
            <a:endParaRPr/>
          </a:p>
          <a:p>
            <a:pPr indent="0" lvl="0" marL="0" rtl="0" algn="l">
              <a:lnSpc>
                <a:spcPct val="100000"/>
              </a:lnSpc>
              <a:spcBef>
                <a:spcPts val="800"/>
              </a:spcBef>
              <a:spcAft>
                <a:spcPts val="0"/>
              </a:spcAft>
              <a:buNone/>
            </a:pPr>
            <a:r>
              <a:t/>
            </a:r>
            <a:endParaRPr/>
          </a:p>
          <a:p>
            <a:pPr indent="0" lvl="0" marL="0" rtl="0" algn="l">
              <a:lnSpc>
                <a:spcPct val="100000"/>
              </a:lnSpc>
              <a:spcBef>
                <a:spcPts val="800"/>
              </a:spcBef>
              <a:spcAft>
                <a:spcPts val="0"/>
              </a:spcAft>
              <a:buNone/>
            </a:pPr>
            <a:r>
              <a:t/>
            </a:r>
            <a:endParaRPr/>
          </a:p>
          <a:p>
            <a:pPr indent="0" lvl="0" marL="0" rtl="0" algn="l">
              <a:lnSpc>
                <a:spcPct val="100000"/>
              </a:lnSpc>
              <a:spcBef>
                <a:spcPts val="800"/>
              </a:spcBef>
              <a:spcAft>
                <a:spcPts val="800"/>
              </a:spcAft>
              <a:buNone/>
            </a:pPr>
            <a:r>
              <a:rPr lang="en" sz="1259"/>
              <a:t>*Conferences which are members of the Seventh Day Baptist World Federation</a:t>
            </a:r>
            <a:endParaRPr sz="1259"/>
          </a:p>
        </p:txBody>
      </p:sp>
      <p:pic>
        <p:nvPicPr>
          <p:cNvPr id="137" name="Google Shape;137;p25"/>
          <p:cNvPicPr preferRelativeResize="0"/>
          <p:nvPr/>
        </p:nvPicPr>
        <p:blipFill>
          <a:blip r:embed="rId4">
            <a:alphaModFix/>
          </a:blip>
          <a:stretch>
            <a:fillRect/>
          </a:stretch>
        </p:blipFill>
        <p:spPr>
          <a:xfrm>
            <a:off x="5468333" y="1665913"/>
            <a:ext cx="975625" cy="975625"/>
          </a:xfrm>
          <a:prstGeom prst="rect">
            <a:avLst/>
          </a:prstGeom>
          <a:noFill/>
          <a:ln>
            <a:noFill/>
          </a:ln>
        </p:spPr>
      </p:pic>
      <p:pic>
        <p:nvPicPr>
          <p:cNvPr id="138" name="Google Shape;138;p25"/>
          <p:cNvPicPr preferRelativeResize="0"/>
          <p:nvPr/>
        </p:nvPicPr>
        <p:blipFill>
          <a:blip r:embed="rId5">
            <a:alphaModFix/>
          </a:blip>
          <a:stretch>
            <a:fillRect/>
          </a:stretch>
        </p:blipFill>
        <p:spPr>
          <a:xfrm>
            <a:off x="311698" y="1665925"/>
            <a:ext cx="975599" cy="975599"/>
          </a:xfrm>
          <a:prstGeom prst="rect">
            <a:avLst/>
          </a:prstGeom>
          <a:noFill/>
          <a:ln>
            <a:noFill/>
          </a:ln>
        </p:spPr>
      </p:pic>
      <p:pic>
        <p:nvPicPr>
          <p:cNvPr id="139" name="Google Shape;139;p25"/>
          <p:cNvPicPr preferRelativeResize="0"/>
          <p:nvPr/>
        </p:nvPicPr>
        <p:blipFill>
          <a:blip r:embed="rId6">
            <a:alphaModFix/>
          </a:blip>
          <a:stretch>
            <a:fillRect/>
          </a:stretch>
        </p:blipFill>
        <p:spPr>
          <a:xfrm>
            <a:off x="2030565" y="1665925"/>
            <a:ext cx="975608" cy="975601"/>
          </a:xfrm>
          <a:prstGeom prst="rect">
            <a:avLst/>
          </a:prstGeom>
          <a:noFill/>
          <a:ln>
            <a:noFill/>
          </a:ln>
        </p:spPr>
      </p:pic>
      <p:pic>
        <p:nvPicPr>
          <p:cNvPr id="140" name="Google Shape;140;p25"/>
          <p:cNvPicPr preferRelativeResize="0"/>
          <p:nvPr/>
        </p:nvPicPr>
        <p:blipFill>
          <a:blip r:embed="rId7">
            <a:alphaModFix/>
          </a:blip>
          <a:stretch>
            <a:fillRect/>
          </a:stretch>
        </p:blipFill>
        <p:spPr>
          <a:xfrm>
            <a:off x="3749441" y="1665913"/>
            <a:ext cx="975625" cy="975625"/>
          </a:xfrm>
          <a:prstGeom prst="rect">
            <a:avLst/>
          </a:prstGeom>
          <a:noFill/>
          <a:ln>
            <a:noFill/>
          </a:ln>
        </p:spPr>
      </p:pic>
      <p:pic>
        <p:nvPicPr>
          <p:cNvPr id="141" name="Google Shape;141;p25"/>
          <p:cNvPicPr preferRelativeResize="0"/>
          <p:nvPr/>
        </p:nvPicPr>
        <p:blipFill>
          <a:blip r:embed="rId8">
            <a:alphaModFix/>
          </a:blip>
          <a:stretch>
            <a:fillRect/>
          </a:stretch>
        </p:blipFill>
        <p:spPr>
          <a:xfrm>
            <a:off x="7187225" y="1596150"/>
            <a:ext cx="975599" cy="975601"/>
          </a:xfrm>
          <a:prstGeom prst="rect">
            <a:avLst/>
          </a:prstGeom>
          <a:noFill/>
          <a:ln>
            <a:noFill/>
          </a:ln>
        </p:spPr>
      </p:pic>
      <p:pic>
        <p:nvPicPr>
          <p:cNvPr id="142" name="Google Shape;142;p25"/>
          <p:cNvPicPr preferRelativeResize="0"/>
          <p:nvPr/>
        </p:nvPicPr>
        <p:blipFill>
          <a:blip r:embed="rId9">
            <a:alphaModFix/>
          </a:blip>
          <a:stretch>
            <a:fillRect/>
          </a:stretch>
        </p:blipFill>
        <p:spPr>
          <a:xfrm>
            <a:off x="379488" y="3168738"/>
            <a:ext cx="975625" cy="975625"/>
          </a:xfrm>
          <a:prstGeom prst="rect">
            <a:avLst/>
          </a:prstGeom>
          <a:noFill/>
          <a:ln>
            <a:noFill/>
          </a:ln>
        </p:spPr>
      </p:pic>
      <p:pic>
        <p:nvPicPr>
          <p:cNvPr id="143" name="Google Shape;143;p25"/>
          <p:cNvPicPr preferRelativeResize="0"/>
          <p:nvPr/>
        </p:nvPicPr>
        <p:blipFill>
          <a:blip r:embed="rId10">
            <a:alphaModFix/>
          </a:blip>
          <a:stretch>
            <a:fillRect/>
          </a:stretch>
        </p:blipFill>
        <p:spPr>
          <a:xfrm>
            <a:off x="2023525" y="3168750"/>
            <a:ext cx="975625" cy="9756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7" name="Shape 147"/>
        <p:cNvGrpSpPr/>
        <p:nvPr/>
      </p:nvGrpSpPr>
      <p:grpSpPr>
        <a:xfrm>
          <a:off x="0" y="0"/>
          <a:ext cx="0" cy="0"/>
          <a:chOff x="0" y="0"/>
          <a:chExt cx="0" cy="0"/>
        </a:xfrm>
      </p:grpSpPr>
      <p:sp>
        <p:nvSpPr>
          <p:cNvPr id="148" name="Google Shape;148;p26"/>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sz="4020">
                <a:latin typeface="Caveat"/>
                <a:ea typeface="Caveat"/>
                <a:cs typeface="Caveat"/>
                <a:sym typeface="Caveat"/>
              </a:rPr>
              <a:t>You, then, pray like this.... </a:t>
            </a:r>
            <a:endParaRPr b="1" sz="4020">
              <a:latin typeface="Caveat"/>
              <a:ea typeface="Caveat"/>
              <a:cs typeface="Caveat"/>
              <a:sym typeface="Caveat"/>
            </a:endParaRPr>
          </a:p>
        </p:txBody>
      </p:sp>
      <p:sp>
        <p:nvSpPr>
          <p:cNvPr id="149" name="Google Shape;149;p26"/>
          <p:cNvSpPr txBox="1"/>
          <p:nvPr>
            <p:ph type="title"/>
          </p:nvPr>
        </p:nvSpPr>
        <p:spPr>
          <a:xfrm>
            <a:off x="311700" y="655975"/>
            <a:ext cx="5371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sz="2720">
                <a:latin typeface="Caveat"/>
                <a:ea typeface="Caveat"/>
                <a:cs typeface="Caveat"/>
                <a:sym typeface="Caveat"/>
              </a:rPr>
              <a:t>Monday</a:t>
            </a:r>
            <a:r>
              <a:rPr b="1" lang="en" sz="2720">
                <a:latin typeface="Caveat"/>
                <a:ea typeface="Caveat"/>
                <a:cs typeface="Caveat"/>
                <a:sym typeface="Caveat"/>
              </a:rPr>
              <a:t>, January 8, 2024</a:t>
            </a:r>
            <a:endParaRPr b="1" sz="2720">
              <a:latin typeface="Caveat"/>
              <a:ea typeface="Caveat"/>
              <a:cs typeface="Caveat"/>
              <a:sym typeface="Caveat"/>
            </a:endParaRPr>
          </a:p>
        </p:txBody>
      </p:sp>
      <p:sp>
        <p:nvSpPr>
          <p:cNvPr id="150" name="Google Shape;150;p26"/>
          <p:cNvSpPr txBox="1"/>
          <p:nvPr/>
        </p:nvSpPr>
        <p:spPr>
          <a:xfrm>
            <a:off x="490400" y="1236700"/>
            <a:ext cx="8214600" cy="203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2900">
                <a:solidFill>
                  <a:srgbClr val="CC0000"/>
                </a:solidFill>
              </a:rPr>
              <a:t>He said to them, “When you pray, say, ‘Our Father...</a:t>
            </a:r>
            <a:r>
              <a:rPr lang="en" sz="2900">
                <a:solidFill>
                  <a:srgbClr val="CC0000"/>
                </a:solidFill>
              </a:rPr>
              <a:t> Luke 11:2a</a:t>
            </a:r>
            <a:endParaRPr sz="2900">
              <a:solidFill>
                <a:srgbClr val="CC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4" name="Shape 154"/>
        <p:cNvGrpSpPr/>
        <p:nvPr/>
      </p:nvGrpSpPr>
      <p:grpSpPr>
        <a:xfrm>
          <a:off x="0" y="0"/>
          <a:ext cx="0" cy="0"/>
          <a:chOff x="0" y="0"/>
          <a:chExt cx="0" cy="0"/>
        </a:xfrm>
      </p:grpSpPr>
      <p:sp>
        <p:nvSpPr>
          <p:cNvPr id="155" name="Google Shape;155;p27"/>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sz="4020">
                <a:latin typeface="Caveat"/>
                <a:ea typeface="Caveat"/>
                <a:cs typeface="Caveat"/>
                <a:sym typeface="Caveat"/>
              </a:rPr>
              <a:t>Monday</a:t>
            </a:r>
            <a:r>
              <a:rPr b="1" lang="en" sz="4020">
                <a:latin typeface="Caveat"/>
                <a:ea typeface="Caveat"/>
                <a:cs typeface="Caveat"/>
                <a:sym typeface="Caveat"/>
              </a:rPr>
              <a:t>, January 8, 2024</a:t>
            </a:r>
            <a:endParaRPr b="1" sz="4020">
              <a:latin typeface="Caveat"/>
              <a:ea typeface="Caveat"/>
              <a:cs typeface="Caveat"/>
              <a:sym typeface="Caveat"/>
            </a:endParaRPr>
          </a:p>
        </p:txBody>
      </p:sp>
      <p:sp>
        <p:nvSpPr>
          <p:cNvPr id="156" name="Google Shape;156;p27"/>
          <p:cNvSpPr txBox="1"/>
          <p:nvPr>
            <p:ph idx="1" type="body"/>
          </p:nvPr>
        </p:nvSpPr>
        <p:spPr>
          <a:xfrm>
            <a:off x="311700" y="832775"/>
            <a:ext cx="8412900" cy="43107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800"/>
              </a:spcAft>
              <a:buNone/>
            </a:pPr>
            <a:r>
              <a:rPr lang="en" sz="2700"/>
              <a:t>Edit this slide to add the any text you'd like to share. You may also delete it.</a:t>
            </a:r>
            <a:endParaRPr sz="27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0" name="Shape 160"/>
        <p:cNvGrpSpPr/>
        <p:nvPr/>
      </p:nvGrpSpPr>
      <p:grpSpPr>
        <a:xfrm>
          <a:off x="0" y="0"/>
          <a:ext cx="0" cy="0"/>
          <a:chOff x="0" y="0"/>
          <a:chExt cx="0" cy="0"/>
        </a:xfrm>
      </p:grpSpPr>
      <p:sp>
        <p:nvSpPr>
          <p:cNvPr id="161" name="Google Shape;161;p28"/>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sz="4020">
                <a:latin typeface="Caveat"/>
                <a:ea typeface="Caveat"/>
                <a:cs typeface="Caveat"/>
                <a:sym typeface="Caveat"/>
              </a:rPr>
              <a:t>Monday, January 8, 2024</a:t>
            </a:r>
            <a:endParaRPr b="1" sz="4020">
              <a:latin typeface="Caveat"/>
              <a:ea typeface="Caveat"/>
              <a:cs typeface="Caveat"/>
              <a:sym typeface="Caveat"/>
            </a:endParaRPr>
          </a:p>
        </p:txBody>
      </p:sp>
      <p:sp>
        <p:nvSpPr>
          <p:cNvPr id="162" name="Google Shape;162;p28"/>
          <p:cNvSpPr txBox="1"/>
          <p:nvPr>
            <p:ph idx="1" type="body"/>
          </p:nvPr>
        </p:nvSpPr>
        <p:spPr>
          <a:xfrm>
            <a:off x="311700" y="832775"/>
            <a:ext cx="8520600" cy="43107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b="1" lang="en" sz="2900"/>
              <a:t>Application to our life </a:t>
            </a:r>
            <a:endParaRPr b="1" sz="2900"/>
          </a:p>
          <a:p>
            <a:pPr indent="0" lvl="0" marL="0" rtl="0" algn="l">
              <a:lnSpc>
                <a:spcPct val="100000"/>
              </a:lnSpc>
              <a:spcBef>
                <a:spcPts val="800"/>
              </a:spcBef>
              <a:spcAft>
                <a:spcPts val="800"/>
              </a:spcAft>
              <a:buNone/>
            </a:pPr>
            <a:r>
              <a:rPr lang="en" sz="2900"/>
              <a:t>By directing our prayers to God as our Father, we should think of tenderness and love that characterize a Father when He talks to His children.</a:t>
            </a:r>
            <a:endParaRPr sz="2359"/>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6" name="Shape 166"/>
        <p:cNvGrpSpPr/>
        <p:nvPr/>
      </p:nvGrpSpPr>
      <p:grpSpPr>
        <a:xfrm>
          <a:off x="0" y="0"/>
          <a:ext cx="0" cy="0"/>
          <a:chOff x="0" y="0"/>
          <a:chExt cx="0" cy="0"/>
        </a:xfrm>
      </p:grpSpPr>
      <p:sp>
        <p:nvSpPr>
          <p:cNvPr id="167" name="Google Shape;167;p29"/>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sz="4020">
                <a:latin typeface="Caveat"/>
                <a:ea typeface="Caveat"/>
                <a:cs typeface="Caveat"/>
                <a:sym typeface="Caveat"/>
              </a:rPr>
              <a:t>Monday</a:t>
            </a:r>
            <a:r>
              <a:rPr b="1" lang="en" sz="4020">
                <a:latin typeface="Caveat"/>
                <a:ea typeface="Caveat"/>
                <a:cs typeface="Caveat"/>
                <a:sym typeface="Caveat"/>
              </a:rPr>
              <a:t>, January 8, 2024</a:t>
            </a:r>
            <a:endParaRPr b="1" sz="4020">
              <a:latin typeface="Caveat"/>
              <a:ea typeface="Caveat"/>
              <a:cs typeface="Caveat"/>
              <a:sym typeface="Caveat"/>
            </a:endParaRPr>
          </a:p>
        </p:txBody>
      </p:sp>
      <p:sp>
        <p:nvSpPr>
          <p:cNvPr id="168" name="Google Shape;168;p29"/>
          <p:cNvSpPr txBox="1"/>
          <p:nvPr>
            <p:ph idx="1" type="body"/>
          </p:nvPr>
        </p:nvSpPr>
        <p:spPr>
          <a:xfrm>
            <a:off x="311700" y="832775"/>
            <a:ext cx="8520600" cy="43107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a:t>Today we will pray for Seventh Day Baptists in the countries of:</a:t>
            </a:r>
            <a:endParaRPr>
              <a:latin typeface="Courier New"/>
              <a:ea typeface="Courier New"/>
              <a:cs typeface="Courier New"/>
              <a:sym typeface="Courier New"/>
            </a:endParaRPr>
          </a:p>
          <a:p>
            <a:pPr indent="0" lvl="0" marL="0" rtl="0" algn="l">
              <a:lnSpc>
                <a:spcPct val="100000"/>
              </a:lnSpc>
              <a:spcBef>
                <a:spcPts val="800"/>
              </a:spcBef>
              <a:spcAft>
                <a:spcPts val="0"/>
              </a:spcAft>
              <a:buNone/>
            </a:pPr>
            <a:r>
              <a:rPr lang="en">
                <a:latin typeface="Courier New"/>
                <a:ea typeface="Courier New"/>
                <a:cs typeface="Courier New"/>
                <a:sym typeface="Courier New"/>
              </a:rPr>
              <a:t>Canada*</a:t>
            </a:r>
            <a:r>
              <a:rPr lang="en">
                <a:latin typeface="Courier New"/>
                <a:ea typeface="Courier New"/>
                <a:cs typeface="Courier New"/>
                <a:sym typeface="Courier New"/>
              </a:rPr>
              <a:t>,    Chile*,     </a:t>
            </a:r>
            <a:r>
              <a:rPr lang="en">
                <a:latin typeface="Courier New"/>
                <a:ea typeface="Courier New"/>
                <a:cs typeface="Courier New"/>
                <a:sym typeface="Courier New"/>
              </a:rPr>
              <a:t>Colombia</a:t>
            </a:r>
            <a:r>
              <a:rPr lang="en">
                <a:latin typeface="Courier New"/>
                <a:ea typeface="Courier New"/>
                <a:cs typeface="Courier New"/>
                <a:sym typeface="Courier New"/>
              </a:rPr>
              <a:t>,     </a:t>
            </a:r>
            <a:r>
              <a:rPr lang="en">
                <a:latin typeface="Courier New"/>
                <a:ea typeface="Courier New"/>
                <a:cs typeface="Courier New"/>
                <a:sym typeface="Courier New"/>
              </a:rPr>
              <a:t>Cuba</a:t>
            </a:r>
            <a:r>
              <a:rPr lang="en">
                <a:latin typeface="Courier New"/>
                <a:ea typeface="Courier New"/>
                <a:cs typeface="Courier New"/>
                <a:sym typeface="Courier New"/>
              </a:rPr>
              <a:t>*,     </a:t>
            </a:r>
            <a:r>
              <a:rPr lang="en">
                <a:latin typeface="Courier New"/>
                <a:ea typeface="Courier New"/>
                <a:cs typeface="Courier New"/>
                <a:sym typeface="Courier New"/>
              </a:rPr>
              <a:t>Ecuador</a:t>
            </a:r>
            <a:r>
              <a:rPr lang="en">
                <a:latin typeface="Courier New"/>
                <a:ea typeface="Courier New"/>
                <a:cs typeface="Courier New"/>
                <a:sym typeface="Courier New"/>
              </a:rPr>
              <a:t>*,</a:t>
            </a:r>
            <a:endParaRPr>
              <a:latin typeface="Courier New"/>
              <a:ea typeface="Courier New"/>
              <a:cs typeface="Courier New"/>
              <a:sym typeface="Courier New"/>
            </a:endParaRPr>
          </a:p>
          <a:p>
            <a:pPr indent="0" lvl="0" marL="0" rtl="0" algn="l">
              <a:lnSpc>
                <a:spcPct val="100000"/>
              </a:lnSpc>
              <a:spcBef>
                <a:spcPts val="800"/>
              </a:spcBef>
              <a:spcAft>
                <a:spcPts val="0"/>
              </a:spcAft>
              <a:buNone/>
            </a:pPr>
            <a:r>
              <a:t/>
            </a:r>
            <a:endParaRPr/>
          </a:p>
          <a:p>
            <a:pPr indent="0" lvl="0" marL="0" rtl="0" algn="l">
              <a:lnSpc>
                <a:spcPct val="100000"/>
              </a:lnSpc>
              <a:spcBef>
                <a:spcPts val="800"/>
              </a:spcBef>
              <a:spcAft>
                <a:spcPts val="0"/>
              </a:spcAft>
              <a:buNone/>
            </a:pPr>
            <a:r>
              <a:t/>
            </a:r>
            <a:endParaRPr/>
          </a:p>
          <a:p>
            <a:pPr indent="0" lvl="0" marL="0" rtl="0" algn="l">
              <a:lnSpc>
                <a:spcPct val="100000"/>
              </a:lnSpc>
              <a:spcBef>
                <a:spcPts val="800"/>
              </a:spcBef>
              <a:spcAft>
                <a:spcPts val="0"/>
              </a:spcAft>
              <a:buNone/>
            </a:pPr>
            <a:r>
              <a:t/>
            </a:r>
            <a:endParaRPr/>
          </a:p>
          <a:p>
            <a:pPr indent="0" lvl="0" marL="0" rtl="0" algn="l">
              <a:lnSpc>
                <a:spcPct val="100000"/>
              </a:lnSpc>
              <a:spcBef>
                <a:spcPts val="800"/>
              </a:spcBef>
              <a:spcAft>
                <a:spcPts val="0"/>
              </a:spcAft>
              <a:buNone/>
            </a:pPr>
            <a:r>
              <a:rPr lang="en">
                <a:latin typeface="Courier New"/>
                <a:ea typeface="Courier New"/>
                <a:cs typeface="Courier New"/>
                <a:sym typeface="Courier New"/>
              </a:rPr>
              <a:t> Egypt</a:t>
            </a:r>
            <a:r>
              <a:rPr lang="en">
                <a:latin typeface="Courier New"/>
                <a:ea typeface="Courier New"/>
                <a:cs typeface="Courier New"/>
                <a:sym typeface="Courier New"/>
              </a:rPr>
              <a:t>,   </a:t>
            </a:r>
            <a:r>
              <a:rPr lang="en">
                <a:latin typeface="Courier New"/>
                <a:ea typeface="Courier New"/>
                <a:cs typeface="Courier New"/>
                <a:sym typeface="Courier New"/>
              </a:rPr>
              <a:t>Democratic Republic of Congo</a:t>
            </a:r>
            <a:endParaRPr/>
          </a:p>
          <a:p>
            <a:pPr indent="0" lvl="0" marL="0" rtl="0" algn="l">
              <a:lnSpc>
                <a:spcPct val="100000"/>
              </a:lnSpc>
              <a:spcBef>
                <a:spcPts val="800"/>
              </a:spcBef>
              <a:spcAft>
                <a:spcPts val="0"/>
              </a:spcAft>
              <a:buNone/>
            </a:pPr>
            <a:r>
              <a:t/>
            </a:r>
            <a:endParaRPr/>
          </a:p>
          <a:p>
            <a:pPr indent="0" lvl="0" marL="0" rtl="0" algn="l">
              <a:lnSpc>
                <a:spcPct val="100000"/>
              </a:lnSpc>
              <a:spcBef>
                <a:spcPts val="800"/>
              </a:spcBef>
              <a:spcAft>
                <a:spcPts val="0"/>
              </a:spcAft>
              <a:buNone/>
            </a:pPr>
            <a:r>
              <a:t/>
            </a:r>
            <a:endParaRPr/>
          </a:p>
          <a:p>
            <a:pPr indent="0" lvl="0" marL="0" rtl="0" algn="l">
              <a:lnSpc>
                <a:spcPct val="100000"/>
              </a:lnSpc>
              <a:spcBef>
                <a:spcPts val="800"/>
              </a:spcBef>
              <a:spcAft>
                <a:spcPts val="0"/>
              </a:spcAft>
              <a:buNone/>
            </a:pPr>
            <a:r>
              <a:t/>
            </a:r>
            <a:endParaRPr/>
          </a:p>
          <a:p>
            <a:pPr indent="0" lvl="0" marL="0" rtl="0" algn="l">
              <a:lnSpc>
                <a:spcPct val="100000"/>
              </a:lnSpc>
              <a:spcBef>
                <a:spcPts val="800"/>
              </a:spcBef>
              <a:spcAft>
                <a:spcPts val="0"/>
              </a:spcAft>
              <a:buNone/>
            </a:pPr>
            <a:r>
              <a:t/>
            </a:r>
            <a:endParaRPr/>
          </a:p>
          <a:p>
            <a:pPr indent="0" lvl="0" marL="0" rtl="0" algn="l">
              <a:lnSpc>
                <a:spcPct val="100000"/>
              </a:lnSpc>
              <a:spcBef>
                <a:spcPts val="800"/>
              </a:spcBef>
              <a:spcAft>
                <a:spcPts val="800"/>
              </a:spcAft>
              <a:buNone/>
            </a:pPr>
            <a:r>
              <a:rPr lang="en" sz="1259"/>
              <a:t>*Conferences which are members of the Seventh Day Baptist World Federation</a:t>
            </a:r>
            <a:endParaRPr sz="1259"/>
          </a:p>
        </p:txBody>
      </p:sp>
      <p:pic>
        <p:nvPicPr>
          <p:cNvPr id="169" name="Google Shape;169;p29"/>
          <p:cNvPicPr preferRelativeResize="0"/>
          <p:nvPr/>
        </p:nvPicPr>
        <p:blipFill rotWithShape="1">
          <a:blip r:embed="rId4">
            <a:alphaModFix/>
          </a:blip>
          <a:srcRect b="0" l="0" r="0" t="0"/>
          <a:stretch/>
        </p:blipFill>
        <p:spPr>
          <a:xfrm>
            <a:off x="5468333" y="1665913"/>
            <a:ext cx="975625" cy="975625"/>
          </a:xfrm>
          <a:prstGeom prst="rect">
            <a:avLst/>
          </a:prstGeom>
          <a:noFill/>
          <a:ln>
            <a:noFill/>
          </a:ln>
        </p:spPr>
      </p:pic>
      <p:pic>
        <p:nvPicPr>
          <p:cNvPr id="170" name="Google Shape;170;p29"/>
          <p:cNvPicPr preferRelativeResize="0"/>
          <p:nvPr/>
        </p:nvPicPr>
        <p:blipFill rotWithShape="1">
          <a:blip r:embed="rId5">
            <a:alphaModFix/>
          </a:blip>
          <a:srcRect b="0" l="0" r="0" t="0"/>
          <a:stretch/>
        </p:blipFill>
        <p:spPr>
          <a:xfrm>
            <a:off x="311698" y="1665925"/>
            <a:ext cx="975599" cy="975599"/>
          </a:xfrm>
          <a:prstGeom prst="rect">
            <a:avLst/>
          </a:prstGeom>
          <a:noFill/>
          <a:ln>
            <a:noFill/>
          </a:ln>
        </p:spPr>
      </p:pic>
      <p:pic>
        <p:nvPicPr>
          <p:cNvPr id="171" name="Google Shape;171;p29"/>
          <p:cNvPicPr preferRelativeResize="0"/>
          <p:nvPr/>
        </p:nvPicPr>
        <p:blipFill rotWithShape="1">
          <a:blip r:embed="rId6">
            <a:alphaModFix/>
          </a:blip>
          <a:srcRect b="0" l="0" r="0" t="0"/>
          <a:stretch/>
        </p:blipFill>
        <p:spPr>
          <a:xfrm>
            <a:off x="2030565" y="1665925"/>
            <a:ext cx="975608" cy="975601"/>
          </a:xfrm>
          <a:prstGeom prst="rect">
            <a:avLst/>
          </a:prstGeom>
          <a:noFill/>
          <a:ln>
            <a:noFill/>
          </a:ln>
        </p:spPr>
      </p:pic>
      <p:pic>
        <p:nvPicPr>
          <p:cNvPr id="172" name="Google Shape;172;p29"/>
          <p:cNvPicPr preferRelativeResize="0"/>
          <p:nvPr/>
        </p:nvPicPr>
        <p:blipFill rotWithShape="1">
          <a:blip r:embed="rId7">
            <a:alphaModFix/>
          </a:blip>
          <a:srcRect b="0" l="0" r="0" t="0"/>
          <a:stretch/>
        </p:blipFill>
        <p:spPr>
          <a:xfrm>
            <a:off x="3749441" y="1665913"/>
            <a:ext cx="975625" cy="975625"/>
          </a:xfrm>
          <a:prstGeom prst="rect">
            <a:avLst/>
          </a:prstGeom>
          <a:noFill/>
          <a:ln>
            <a:noFill/>
          </a:ln>
        </p:spPr>
      </p:pic>
      <p:pic>
        <p:nvPicPr>
          <p:cNvPr id="173" name="Google Shape;173;p29"/>
          <p:cNvPicPr preferRelativeResize="0"/>
          <p:nvPr/>
        </p:nvPicPr>
        <p:blipFill rotWithShape="1">
          <a:blip r:embed="rId8">
            <a:alphaModFix/>
          </a:blip>
          <a:srcRect b="0" l="0" r="0" t="0"/>
          <a:stretch/>
        </p:blipFill>
        <p:spPr>
          <a:xfrm>
            <a:off x="7187225" y="1596150"/>
            <a:ext cx="975599" cy="975601"/>
          </a:xfrm>
          <a:prstGeom prst="rect">
            <a:avLst/>
          </a:prstGeom>
          <a:noFill/>
          <a:ln>
            <a:noFill/>
          </a:ln>
        </p:spPr>
      </p:pic>
      <p:pic>
        <p:nvPicPr>
          <p:cNvPr id="174" name="Google Shape;174;p29"/>
          <p:cNvPicPr preferRelativeResize="0"/>
          <p:nvPr/>
        </p:nvPicPr>
        <p:blipFill rotWithShape="1">
          <a:blip r:embed="rId9">
            <a:alphaModFix/>
          </a:blip>
          <a:srcRect b="0" l="0" r="0" t="0"/>
          <a:stretch/>
        </p:blipFill>
        <p:spPr>
          <a:xfrm>
            <a:off x="379488" y="3168738"/>
            <a:ext cx="975625" cy="975625"/>
          </a:xfrm>
          <a:prstGeom prst="rect">
            <a:avLst/>
          </a:prstGeom>
          <a:noFill/>
          <a:ln>
            <a:noFill/>
          </a:ln>
        </p:spPr>
      </p:pic>
      <p:pic>
        <p:nvPicPr>
          <p:cNvPr id="175" name="Google Shape;175;p29"/>
          <p:cNvPicPr preferRelativeResize="0"/>
          <p:nvPr/>
        </p:nvPicPr>
        <p:blipFill rotWithShape="1">
          <a:blip r:embed="rId10">
            <a:alphaModFix/>
          </a:blip>
          <a:srcRect b="0" l="0" r="0" t="0"/>
          <a:stretch/>
        </p:blipFill>
        <p:spPr>
          <a:xfrm>
            <a:off x="2023525" y="3168750"/>
            <a:ext cx="975625" cy="9756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9" name="Shape 179"/>
        <p:cNvGrpSpPr/>
        <p:nvPr/>
      </p:nvGrpSpPr>
      <p:grpSpPr>
        <a:xfrm>
          <a:off x="0" y="0"/>
          <a:ext cx="0" cy="0"/>
          <a:chOff x="0" y="0"/>
          <a:chExt cx="0" cy="0"/>
        </a:xfrm>
      </p:grpSpPr>
      <p:sp>
        <p:nvSpPr>
          <p:cNvPr id="180" name="Google Shape;180;p30"/>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sz="4020">
                <a:latin typeface="Caveat"/>
                <a:ea typeface="Caveat"/>
                <a:cs typeface="Caveat"/>
                <a:sym typeface="Caveat"/>
              </a:rPr>
              <a:t>You, then, pray like this.... </a:t>
            </a:r>
            <a:endParaRPr b="1" sz="4020">
              <a:latin typeface="Caveat"/>
              <a:ea typeface="Caveat"/>
              <a:cs typeface="Caveat"/>
              <a:sym typeface="Caveat"/>
            </a:endParaRPr>
          </a:p>
        </p:txBody>
      </p:sp>
      <p:sp>
        <p:nvSpPr>
          <p:cNvPr id="181" name="Google Shape;181;p30"/>
          <p:cNvSpPr txBox="1"/>
          <p:nvPr>
            <p:ph type="title"/>
          </p:nvPr>
        </p:nvSpPr>
        <p:spPr>
          <a:xfrm>
            <a:off x="311700" y="655975"/>
            <a:ext cx="5371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sz="2720">
                <a:latin typeface="Caveat"/>
                <a:ea typeface="Caveat"/>
                <a:cs typeface="Caveat"/>
                <a:sym typeface="Caveat"/>
              </a:rPr>
              <a:t>Tuesday, January 9, 2024</a:t>
            </a:r>
            <a:endParaRPr b="1" sz="2720">
              <a:latin typeface="Caveat"/>
              <a:ea typeface="Caveat"/>
              <a:cs typeface="Caveat"/>
              <a:sym typeface="Caveat"/>
            </a:endParaRPr>
          </a:p>
        </p:txBody>
      </p:sp>
      <p:sp>
        <p:nvSpPr>
          <p:cNvPr id="182" name="Google Shape;182;p30"/>
          <p:cNvSpPr txBox="1"/>
          <p:nvPr/>
        </p:nvSpPr>
        <p:spPr>
          <a:xfrm>
            <a:off x="490400" y="1236700"/>
            <a:ext cx="8214600" cy="342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en" sz="2900">
                <a:solidFill>
                  <a:srgbClr val="CC0000"/>
                </a:solidFill>
              </a:rPr>
              <a:t>And the Lord said, “Hear what the unjust judge said. And won’t God do justice to His chosen, who cry out to him day and night?</a:t>
            </a:r>
            <a:endParaRPr i="1" sz="2900">
              <a:solidFill>
                <a:srgbClr val="CC0000"/>
              </a:solidFill>
            </a:endParaRPr>
          </a:p>
          <a:p>
            <a:pPr indent="0" lvl="0" marL="0" rtl="0" algn="l">
              <a:spcBef>
                <a:spcPts val="0"/>
              </a:spcBef>
              <a:spcAft>
                <a:spcPts val="0"/>
              </a:spcAft>
              <a:buClr>
                <a:schemeClr val="dk1"/>
              </a:buClr>
              <a:buSzPts val="1100"/>
              <a:buFont typeface="Arial"/>
              <a:buNone/>
            </a:pPr>
            <a:r>
              <a:rPr i="1" lang="en" sz="2900">
                <a:solidFill>
                  <a:srgbClr val="CC0000"/>
                </a:solidFill>
              </a:rPr>
              <a:t>Will He take time to respond to them?”</a:t>
            </a:r>
            <a:endParaRPr i="1" sz="2900">
              <a:solidFill>
                <a:srgbClr val="CC0000"/>
              </a:solidFill>
            </a:endParaRPr>
          </a:p>
          <a:p>
            <a:pPr indent="0" lvl="0" marL="0" rtl="0" algn="l">
              <a:spcBef>
                <a:spcPts val="0"/>
              </a:spcBef>
              <a:spcAft>
                <a:spcPts val="0"/>
              </a:spcAft>
              <a:buNone/>
            </a:pPr>
            <a:r>
              <a:rPr lang="en" sz="2900">
                <a:solidFill>
                  <a:srgbClr val="CC0000"/>
                </a:solidFill>
              </a:rPr>
              <a:t> Luke 18:6-7</a:t>
            </a:r>
            <a:endParaRPr sz="2900">
              <a:solidFill>
                <a:srgbClr val="CC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6" name="Shape 186"/>
        <p:cNvGrpSpPr/>
        <p:nvPr/>
      </p:nvGrpSpPr>
      <p:grpSpPr>
        <a:xfrm>
          <a:off x="0" y="0"/>
          <a:ext cx="0" cy="0"/>
          <a:chOff x="0" y="0"/>
          <a:chExt cx="0" cy="0"/>
        </a:xfrm>
      </p:grpSpPr>
      <p:sp>
        <p:nvSpPr>
          <p:cNvPr id="187" name="Google Shape;187;p31"/>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sz="4020">
                <a:latin typeface="Caveat"/>
                <a:ea typeface="Caveat"/>
                <a:cs typeface="Caveat"/>
                <a:sym typeface="Caveat"/>
              </a:rPr>
              <a:t>Tuesday, January 9, 2024</a:t>
            </a:r>
            <a:endParaRPr b="1" sz="4020">
              <a:latin typeface="Caveat"/>
              <a:ea typeface="Caveat"/>
              <a:cs typeface="Caveat"/>
              <a:sym typeface="Caveat"/>
            </a:endParaRPr>
          </a:p>
        </p:txBody>
      </p:sp>
      <p:sp>
        <p:nvSpPr>
          <p:cNvPr id="188" name="Google Shape;188;p31"/>
          <p:cNvSpPr txBox="1"/>
          <p:nvPr>
            <p:ph idx="1" type="body"/>
          </p:nvPr>
        </p:nvSpPr>
        <p:spPr>
          <a:xfrm>
            <a:off x="311700" y="832775"/>
            <a:ext cx="8412900" cy="43107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800"/>
              </a:spcAft>
              <a:buNone/>
            </a:pPr>
            <a:r>
              <a:rPr lang="en" sz="2700"/>
              <a:t>Edit this slide to add the any text you'd like to share. You may also delete it.</a:t>
            </a:r>
            <a:endParaRPr sz="27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9" name="Shape 59"/>
        <p:cNvGrpSpPr/>
        <p:nvPr/>
      </p:nvGrpSpPr>
      <p:grpSpPr>
        <a:xfrm>
          <a:off x="0" y="0"/>
          <a:ext cx="0" cy="0"/>
          <a:chOff x="0" y="0"/>
          <a:chExt cx="0" cy="0"/>
        </a:xfrm>
      </p:grpSpPr>
      <p:sp>
        <p:nvSpPr>
          <p:cNvPr id="60" name="Google Shape;60;p14"/>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sz="4020">
                <a:latin typeface="Caveat"/>
                <a:ea typeface="Caveat"/>
                <a:cs typeface="Caveat"/>
                <a:sym typeface="Caveat"/>
              </a:rPr>
              <a:t>Seventh Day Baptist Week of Prayer </a:t>
            </a:r>
            <a:endParaRPr b="1" sz="4020">
              <a:latin typeface="Caveat"/>
              <a:ea typeface="Caveat"/>
              <a:cs typeface="Caveat"/>
              <a:sym typeface="Caveat"/>
            </a:endParaRPr>
          </a:p>
        </p:txBody>
      </p:sp>
      <p:sp>
        <p:nvSpPr>
          <p:cNvPr id="61" name="Google Shape;61;p14"/>
          <p:cNvSpPr txBox="1"/>
          <p:nvPr>
            <p:ph idx="1" type="body"/>
          </p:nvPr>
        </p:nvSpPr>
        <p:spPr>
          <a:xfrm>
            <a:off x="311700" y="1152475"/>
            <a:ext cx="8520600" cy="3679200"/>
          </a:xfrm>
          <a:prstGeom prst="rect">
            <a:avLst/>
          </a:prstGeom>
        </p:spPr>
        <p:txBody>
          <a:bodyPr anchorCtr="0" anchor="t" bIns="91425" lIns="91425" spcFirstLastPara="1" rIns="91425" wrap="square" tIns="91425">
            <a:normAutofit fontScale="92500" lnSpcReduction="10000"/>
          </a:bodyPr>
          <a:lstStyle/>
          <a:p>
            <a:pPr indent="0" lvl="0" marL="0" rtl="0" algn="l">
              <a:lnSpc>
                <a:spcPct val="80000"/>
              </a:lnSpc>
              <a:spcBef>
                <a:spcPts val="0"/>
              </a:spcBef>
              <a:spcAft>
                <a:spcPts val="0"/>
              </a:spcAft>
              <a:buClr>
                <a:schemeClr val="dk1"/>
              </a:buClr>
              <a:buSzPct val="61111"/>
              <a:buFont typeface="Arial"/>
              <a:buNone/>
            </a:pPr>
            <a:r>
              <a:rPr lang="en"/>
              <a:t>During the first full week of January since 1967, Seventh Day Baptists around the world have come together in prayer sharing theme-focused meditations chosen by the author of the Seventh Day Baptist Week of Prayer booklet. The theme for this year is, “</a:t>
            </a:r>
            <a:r>
              <a:rPr b="1" lang="en"/>
              <a:t>You, Then, You Will Pray Like This</a:t>
            </a:r>
            <a:r>
              <a:rPr lang="en"/>
              <a:t>.”</a:t>
            </a:r>
            <a:endParaRPr/>
          </a:p>
          <a:p>
            <a:pPr indent="0" lvl="0" marL="0" rtl="0" algn="l">
              <a:lnSpc>
                <a:spcPct val="80000"/>
              </a:lnSpc>
              <a:spcBef>
                <a:spcPts val="800"/>
              </a:spcBef>
              <a:spcAft>
                <a:spcPts val="0"/>
              </a:spcAft>
              <a:buClr>
                <a:schemeClr val="dk1"/>
              </a:buClr>
              <a:buSzPct val="61111"/>
              <a:buFont typeface="Arial"/>
              <a:buNone/>
            </a:pPr>
            <a:r>
              <a:rPr lang="en"/>
              <a:t>Purposes of the SDB World Federation include:</a:t>
            </a:r>
            <a:endParaRPr/>
          </a:p>
          <a:p>
            <a:pPr indent="0" lvl="0" marL="0" rtl="0" algn="l">
              <a:lnSpc>
                <a:spcPct val="80000"/>
              </a:lnSpc>
              <a:spcBef>
                <a:spcPts val="800"/>
              </a:spcBef>
              <a:spcAft>
                <a:spcPts val="0"/>
              </a:spcAft>
              <a:buClr>
                <a:schemeClr val="dk1"/>
              </a:buClr>
              <a:buSzPct val="61111"/>
              <a:buFont typeface="Arial"/>
              <a:buNone/>
            </a:pPr>
            <a:r>
              <a:rPr lang="en"/>
              <a:t>1.	</a:t>
            </a:r>
            <a:r>
              <a:rPr b="1" lang="en"/>
              <a:t>To provide increased communication</a:t>
            </a:r>
            <a:r>
              <a:rPr lang="en"/>
              <a:t> among Seventh Day Baptist groups around the world. </a:t>
            </a:r>
            <a:endParaRPr/>
          </a:p>
          <a:p>
            <a:pPr indent="0" lvl="0" marL="0" rtl="0" algn="l">
              <a:lnSpc>
                <a:spcPct val="80000"/>
              </a:lnSpc>
              <a:spcBef>
                <a:spcPts val="800"/>
              </a:spcBef>
              <a:spcAft>
                <a:spcPts val="0"/>
              </a:spcAft>
              <a:buClr>
                <a:schemeClr val="dk1"/>
              </a:buClr>
              <a:buSzPct val="61111"/>
              <a:buFont typeface="Arial"/>
              <a:buNone/>
            </a:pPr>
            <a:r>
              <a:rPr lang="en"/>
              <a:t>2.	</a:t>
            </a:r>
            <a:r>
              <a:rPr b="1" lang="en"/>
              <a:t>To promote projects of mutual interest</a:t>
            </a:r>
            <a:r>
              <a:rPr lang="en"/>
              <a:t> which will benefit from international cooperation.</a:t>
            </a:r>
            <a:endParaRPr/>
          </a:p>
          <a:p>
            <a:pPr indent="0" lvl="0" marL="0" rtl="0" algn="l">
              <a:lnSpc>
                <a:spcPct val="80000"/>
              </a:lnSpc>
              <a:spcBef>
                <a:spcPts val="800"/>
              </a:spcBef>
              <a:spcAft>
                <a:spcPts val="0"/>
              </a:spcAft>
              <a:buClr>
                <a:schemeClr val="dk1"/>
              </a:buClr>
              <a:buSzPct val="61111"/>
              <a:buFont typeface="Arial"/>
              <a:buNone/>
            </a:pPr>
            <a:r>
              <a:rPr lang="en"/>
              <a:t>3.	</a:t>
            </a:r>
            <a:r>
              <a:rPr b="1" lang="en"/>
              <a:t>To stimulate fellowship</a:t>
            </a:r>
            <a:r>
              <a:rPr lang="en"/>
              <a:t> among Seventh Day Baptist Christians through periodic meetings of representatives between conferences or groups and programs of mutual aid. </a:t>
            </a:r>
            <a:endParaRPr/>
          </a:p>
          <a:p>
            <a:pPr indent="0" lvl="0" marL="0" rtl="0" algn="l">
              <a:lnSpc>
                <a:spcPct val="80000"/>
              </a:lnSpc>
              <a:spcBef>
                <a:spcPts val="800"/>
              </a:spcBef>
              <a:spcAft>
                <a:spcPts val="0"/>
              </a:spcAft>
              <a:buClr>
                <a:schemeClr val="dk1"/>
              </a:buClr>
              <a:buSzPct val="61111"/>
              <a:buFont typeface="Arial"/>
              <a:buNone/>
            </a:pPr>
            <a:r>
              <a:rPr lang="en"/>
              <a:t>4.	</a:t>
            </a:r>
            <a:r>
              <a:rPr b="1" lang="en"/>
              <a:t>To receive and evaluate statements</a:t>
            </a:r>
            <a:r>
              <a:rPr lang="en"/>
              <a:t> of need as may come to the Federation and to share such expression of need with its members, inviting their response as the Lord may lead.</a:t>
            </a:r>
            <a:endParaRPr/>
          </a:p>
          <a:p>
            <a:pPr indent="0" lvl="0" marL="0" rtl="0" algn="l">
              <a:lnSpc>
                <a:spcPct val="80000"/>
              </a:lnSpc>
              <a:spcBef>
                <a:spcPts val="800"/>
              </a:spcBef>
              <a:spcAft>
                <a:spcPts val="800"/>
              </a:spcAft>
              <a:buNone/>
            </a:pPr>
            <a:r>
              <a:rPr lang="en"/>
              <a:t>5.	</a:t>
            </a:r>
            <a:r>
              <a:rPr b="1" lang="en"/>
              <a:t>To provide leadership training</a:t>
            </a:r>
            <a:r>
              <a:rPr lang="en"/>
              <a:t> for Conference leaders, pastors and lay leaders appropriate to each individual conference, as determined through consultation.</a:t>
            </a:r>
            <a:endParaRPr/>
          </a:p>
        </p:txBody>
      </p:sp>
      <p:sp>
        <p:nvSpPr>
          <p:cNvPr id="62" name="Google Shape;62;p14"/>
          <p:cNvSpPr txBox="1"/>
          <p:nvPr>
            <p:ph type="title"/>
          </p:nvPr>
        </p:nvSpPr>
        <p:spPr>
          <a:xfrm>
            <a:off x="311700" y="655975"/>
            <a:ext cx="5371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sz="2720">
                <a:latin typeface="Caveat"/>
                <a:ea typeface="Caveat"/>
                <a:cs typeface="Caveat"/>
                <a:sym typeface="Caveat"/>
              </a:rPr>
              <a:t>January 7-13, 2024</a:t>
            </a:r>
            <a:endParaRPr b="1" sz="2720">
              <a:latin typeface="Caveat"/>
              <a:ea typeface="Caveat"/>
              <a:cs typeface="Caveat"/>
              <a:sym typeface="Cavea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2" name="Shape 192"/>
        <p:cNvGrpSpPr/>
        <p:nvPr/>
      </p:nvGrpSpPr>
      <p:grpSpPr>
        <a:xfrm>
          <a:off x="0" y="0"/>
          <a:ext cx="0" cy="0"/>
          <a:chOff x="0" y="0"/>
          <a:chExt cx="0" cy="0"/>
        </a:xfrm>
      </p:grpSpPr>
      <p:sp>
        <p:nvSpPr>
          <p:cNvPr id="193" name="Google Shape;193;p32"/>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sz="4020">
                <a:latin typeface="Caveat"/>
                <a:ea typeface="Caveat"/>
                <a:cs typeface="Caveat"/>
                <a:sym typeface="Caveat"/>
              </a:rPr>
              <a:t>Tuesday, January 9, 2024</a:t>
            </a:r>
            <a:endParaRPr b="1" sz="4020">
              <a:latin typeface="Caveat"/>
              <a:ea typeface="Caveat"/>
              <a:cs typeface="Caveat"/>
              <a:sym typeface="Caveat"/>
            </a:endParaRPr>
          </a:p>
        </p:txBody>
      </p:sp>
      <p:sp>
        <p:nvSpPr>
          <p:cNvPr id="194" name="Google Shape;194;p32"/>
          <p:cNvSpPr txBox="1"/>
          <p:nvPr>
            <p:ph idx="1" type="body"/>
          </p:nvPr>
        </p:nvSpPr>
        <p:spPr>
          <a:xfrm>
            <a:off x="311700" y="832775"/>
            <a:ext cx="8614800" cy="43107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b="1" lang="en" sz="2900"/>
              <a:t>Application to our life </a:t>
            </a:r>
            <a:endParaRPr b="1" sz="2900"/>
          </a:p>
          <a:p>
            <a:pPr indent="0" lvl="0" marL="0" rtl="0" algn="l">
              <a:lnSpc>
                <a:spcPct val="100000"/>
              </a:lnSpc>
              <a:spcBef>
                <a:spcPts val="800"/>
              </a:spcBef>
              <a:spcAft>
                <a:spcPts val="0"/>
              </a:spcAft>
              <a:buNone/>
            </a:pPr>
            <a:r>
              <a:rPr lang="en" sz="2900"/>
              <a:t>How meaningful is God’s amazing relationship as our eternal Father to us? </a:t>
            </a:r>
            <a:endParaRPr sz="2900"/>
          </a:p>
          <a:p>
            <a:pPr indent="0" lvl="0" marL="0" rtl="0" algn="l">
              <a:lnSpc>
                <a:spcPct val="100000"/>
              </a:lnSpc>
              <a:spcBef>
                <a:spcPts val="800"/>
              </a:spcBef>
              <a:spcAft>
                <a:spcPts val="800"/>
              </a:spcAft>
              <a:buNone/>
            </a:pPr>
            <a:r>
              <a:rPr lang="en" sz="2900"/>
              <a:t>Can we learn the value of prayer as communication with Him, or is prayer for us nothing more than a request for help in a time of emergency?</a:t>
            </a:r>
            <a:endParaRPr sz="29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8" name="Shape 198"/>
        <p:cNvGrpSpPr/>
        <p:nvPr/>
      </p:nvGrpSpPr>
      <p:grpSpPr>
        <a:xfrm>
          <a:off x="0" y="0"/>
          <a:ext cx="0" cy="0"/>
          <a:chOff x="0" y="0"/>
          <a:chExt cx="0" cy="0"/>
        </a:xfrm>
      </p:grpSpPr>
      <p:sp>
        <p:nvSpPr>
          <p:cNvPr id="199" name="Google Shape;199;p33"/>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sz="4020">
                <a:latin typeface="Caveat"/>
                <a:ea typeface="Caveat"/>
                <a:cs typeface="Caveat"/>
                <a:sym typeface="Caveat"/>
              </a:rPr>
              <a:t>Tuesday, January 9, 2024</a:t>
            </a:r>
            <a:endParaRPr b="1" sz="4020">
              <a:latin typeface="Caveat"/>
              <a:ea typeface="Caveat"/>
              <a:cs typeface="Caveat"/>
              <a:sym typeface="Caveat"/>
            </a:endParaRPr>
          </a:p>
        </p:txBody>
      </p:sp>
      <p:sp>
        <p:nvSpPr>
          <p:cNvPr id="200" name="Google Shape;200;p33"/>
          <p:cNvSpPr txBox="1"/>
          <p:nvPr>
            <p:ph idx="1" type="body"/>
          </p:nvPr>
        </p:nvSpPr>
        <p:spPr>
          <a:xfrm>
            <a:off x="311700" y="832775"/>
            <a:ext cx="8520600" cy="43107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a:t>Today we will pray for Seventh Day Baptists in the countries of:</a:t>
            </a:r>
            <a:endParaRPr>
              <a:latin typeface="Courier New"/>
              <a:ea typeface="Courier New"/>
              <a:cs typeface="Courier New"/>
              <a:sym typeface="Courier New"/>
            </a:endParaRPr>
          </a:p>
          <a:p>
            <a:pPr indent="0" lvl="0" marL="0" rtl="0" algn="l">
              <a:lnSpc>
                <a:spcPct val="100000"/>
              </a:lnSpc>
              <a:spcBef>
                <a:spcPts val="800"/>
              </a:spcBef>
              <a:spcAft>
                <a:spcPts val="0"/>
              </a:spcAft>
              <a:buNone/>
            </a:pPr>
            <a:r>
              <a:rPr lang="en">
                <a:latin typeface="Courier New"/>
                <a:ea typeface="Courier New"/>
                <a:cs typeface="Courier New"/>
                <a:sym typeface="Courier New"/>
              </a:rPr>
              <a:t>England</a:t>
            </a:r>
            <a:r>
              <a:rPr lang="en">
                <a:latin typeface="Courier New"/>
                <a:ea typeface="Courier New"/>
                <a:cs typeface="Courier New"/>
                <a:sym typeface="Courier New"/>
              </a:rPr>
              <a:t>*,  </a:t>
            </a:r>
            <a:r>
              <a:rPr lang="en">
                <a:latin typeface="Courier New"/>
                <a:ea typeface="Courier New"/>
                <a:cs typeface="Courier New"/>
                <a:sym typeface="Courier New"/>
              </a:rPr>
              <a:t>Ethiopia</a:t>
            </a:r>
            <a:r>
              <a:rPr lang="en">
                <a:latin typeface="Courier New"/>
                <a:ea typeface="Courier New"/>
                <a:cs typeface="Courier New"/>
                <a:sym typeface="Courier New"/>
              </a:rPr>
              <a:t>,     Gambia,      </a:t>
            </a:r>
            <a:r>
              <a:rPr lang="en">
                <a:latin typeface="Courier New"/>
                <a:ea typeface="Courier New"/>
                <a:cs typeface="Courier New"/>
                <a:sym typeface="Courier New"/>
              </a:rPr>
              <a:t>Ghana</a:t>
            </a:r>
            <a:r>
              <a:rPr lang="en">
                <a:latin typeface="Courier New"/>
                <a:ea typeface="Courier New"/>
                <a:cs typeface="Courier New"/>
                <a:sym typeface="Courier New"/>
              </a:rPr>
              <a:t>*,     </a:t>
            </a:r>
            <a:r>
              <a:rPr lang="en">
                <a:latin typeface="Courier New"/>
                <a:ea typeface="Courier New"/>
                <a:cs typeface="Courier New"/>
                <a:sym typeface="Courier New"/>
              </a:rPr>
              <a:t>Guinea</a:t>
            </a:r>
            <a:r>
              <a:rPr lang="en">
                <a:latin typeface="Courier New"/>
                <a:ea typeface="Courier New"/>
                <a:cs typeface="Courier New"/>
                <a:sym typeface="Courier New"/>
              </a:rPr>
              <a:t>,</a:t>
            </a:r>
            <a:endParaRPr>
              <a:latin typeface="Courier New"/>
              <a:ea typeface="Courier New"/>
              <a:cs typeface="Courier New"/>
              <a:sym typeface="Courier New"/>
            </a:endParaRPr>
          </a:p>
          <a:p>
            <a:pPr indent="0" lvl="0" marL="0" rtl="0" algn="l">
              <a:lnSpc>
                <a:spcPct val="100000"/>
              </a:lnSpc>
              <a:spcBef>
                <a:spcPts val="800"/>
              </a:spcBef>
              <a:spcAft>
                <a:spcPts val="0"/>
              </a:spcAft>
              <a:buNone/>
            </a:pPr>
            <a:r>
              <a:t/>
            </a:r>
            <a:endParaRPr/>
          </a:p>
          <a:p>
            <a:pPr indent="0" lvl="0" marL="0" rtl="0" algn="l">
              <a:lnSpc>
                <a:spcPct val="100000"/>
              </a:lnSpc>
              <a:spcBef>
                <a:spcPts val="800"/>
              </a:spcBef>
              <a:spcAft>
                <a:spcPts val="0"/>
              </a:spcAft>
              <a:buNone/>
            </a:pPr>
            <a:r>
              <a:t/>
            </a:r>
            <a:endParaRPr/>
          </a:p>
          <a:p>
            <a:pPr indent="0" lvl="0" marL="0" rtl="0" algn="l">
              <a:lnSpc>
                <a:spcPct val="100000"/>
              </a:lnSpc>
              <a:spcBef>
                <a:spcPts val="800"/>
              </a:spcBef>
              <a:spcAft>
                <a:spcPts val="0"/>
              </a:spcAft>
              <a:buNone/>
            </a:pPr>
            <a:r>
              <a:t/>
            </a:r>
            <a:endParaRPr/>
          </a:p>
          <a:p>
            <a:pPr indent="0" lvl="0" marL="0" rtl="0" algn="l">
              <a:lnSpc>
                <a:spcPct val="100000"/>
              </a:lnSpc>
              <a:spcBef>
                <a:spcPts val="800"/>
              </a:spcBef>
              <a:spcAft>
                <a:spcPts val="0"/>
              </a:spcAft>
              <a:buNone/>
            </a:pPr>
            <a:r>
              <a:rPr lang="en">
                <a:latin typeface="Courier New"/>
                <a:ea typeface="Courier New"/>
                <a:cs typeface="Courier New"/>
                <a:sym typeface="Courier New"/>
              </a:rPr>
              <a:t>Guyana*</a:t>
            </a:r>
            <a:r>
              <a:rPr lang="en">
                <a:latin typeface="Courier New"/>
                <a:ea typeface="Courier New"/>
                <a:cs typeface="Courier New"/>
                <a:sym typeface="Courier New"/>
              </a:rPr>
              <a:t>,     </a:t>
            </a:r>
            <a:r>
              <a:rPr lang="en">
                <a:latin typeface="Courier New"/>
                <a:ea typeface="Courier New"/>
                <a:cs typeface="Courier New"/>
                <a:sym typeface="Courier New"/>
              </a:rPr>
              <a:t>Haiti</a:t>
            </a:r>
            <a:endParaRPr/>
          </a:p>
          <a:p>
            <a:pPr indent="0" lvl="0" marL="0" rtl="0" algn="l">
              <a:lnSpc>
                <a:spcPct val="100000"/>
              </a:lnSpc>
              <a:spcBef>
                <a:spcPts val="800"/>
              </a:spcBef>
              <a:spcAft>
                <a:spcPts val="0"/>
              </a:spcAft>
              <a:buNone/>
            </a:pPr>
            <a:r>
              <a:t/>
            </a:r>
            <a:endParaRPr/>
          </a:p>
          <a:p>
            <a:pPr indent="0" lvl="0" marL="0" rtl="0" algn="l">
              <a:lnSpc>
                <a:spcPct val="100000"/>
              </a:lnSpc>
              <a:spcBef>
                <a:spcPts val="800"/>
              </a:spcBef>
              <a:spcAft>
                <a:spcPts val="0"/>
              </a:spcAft>
              <a:buNone/>
            </a:pPr>
            <a:r>
              <a:t/>
            </a:r>
            <a:endParaRPr/>
          </a:p>
          <a:p>
            <a:pPr indent="0" lvl="0" marL="0" rtl="0" algn="l">
              <a:lnSpc>
                <a:spcPct val="100000"/>
              </a:lnSpc>
              <a:spcBef>
                <a:spcPts val="800"/>
              </a:spcBef>
              <a:spcAft>
                <a:spcPts val="0"/>
              </a:spcAft>
              <a:buNone/>
            </a:pPr>
            <a:r>
              <a:t/>
            </a:r>
            <a:endParaRPr/>
          </a:p>
          <a:p>
            <a:pPr indent="0" lvl="0" marL="0" rtl="0" algn="l">
              <a:lnSpc>
                <a:spcPct val="100000"/>
              </a:lnSpc>
              <a:spcBef>
                <a:spcPts val="800"/>
              </a:spcBef>
              <a:spcAft>
                <a:spcPts val="0"/>
              </a:spcAft>
              <a:buNone/>
            </a:pPr>
            <a:r>
              <a:t/>
            </a:r>
            <a:endParaRPr/>
          </a:p>
          <a:p>
            <a:pPr indent="0" lvl="0" marL="0" rtl="0" algn="l">
              <a:lnSpc>
                <a:spcPct val="100000"/>
              </a:lnSpc>
              <a:spcBef>
                <a:spcPts val="800"/>
              </a:spcBef>
              <a:spcAft>
                <a:spcPts val="800"/>
              </a:spcAft>
              <a:buNone/>
            </a:pPr>
            <a:r>
              <a:rPr lang="en" sz="1259"/>
              <a:t>*Conferences which are members of the Seventh Day Baptist World Federation</a:t>
            </a:r>
            <a:endParaRPr sz="1259"/>
          </a:p>
        </p:txBody>
      </p:sp>
      <p:pic>
        <p:nvPicPr>
          <p:cNvPr id="201" name="Google Shape;201;p33"/>
          <p:cNvPicPr preferRelativeResize="0"/>
          <p:nvPr/>
        </p:nvPicPr>
        <p:blipFill rotWithShape="1">
          <a:blip r:embed="rId4">
            <a:alphaModFix/>
          </a:blip>
          <a:srcRect b="0" l="0" r="0" t="0"/>
          <a:stretch/>
        </p:blipFill>
        <p:spPr>
          <a:xfrm>
            <a:off x="5468333" y="1665913"/>
            <a:ext cx="975625" cy="975625"/>
          </a:xfrm>
          <a:prstGeom prst="rect">
            <a:avLst/>
          </a:prstGeom>
          <a:noFill/>
          <a:ln>
            <a:noFill/>
          </a:ln>
        </p:spPr>
      </p:pic>
      <p:pic>
        <p:nvPicPr>
          <p:cNvPr id="202" name="Google Shape;202;p33"/>
          <p:cNvPicPr preferRelativeResize="0"/>
          <p:nvPr/>
        </p:nvPicPr>
        <p:blipFill rotWithShape="1">
          <a:blip r:embed="rId5">
            <a:alphaModFix/>
          </a:blip>
          <a:srcRect b="0" l="0" r="0" t="0"/>
          <a:stretch/>
        </p:blipFill>
        <p:spPr>
          <a:xfrm>
            <a:off x="311698" y="1665925"/>
            <a:ext cx="975599" cy="975599"/>
          </a:xfrm>
          <a:prstGeom prst="rect">
            <a:avLst/>
          </a:prstGeom>
          <a:noFill/>
          <a:ln>
            <a:noFill/>
          </a:ln>
        </p:spPr>
      </p:pic>
      <p:pic>
        <p:nvPicPr>
          <p:cNvPr id="203" name="Google Shape;203;p33"/>
          <p:cNvPicPr preferRelativeResize="0"/>
          <p:nvPr/>
        </p:nvPicPr>
        <p:blipFill rotWithShape="1">
          <a:blip r:embed="rId6">
            <a:alphaModFix/>
          </a:blip>
          <a:srcRect b="0" l="0" r="0" t="0"/>
          <a:stretch/>
        </p:blipFill>
        <p:spPr>
          <a:xfrm>
            <a:off x="2030565" y="1665925"/>
            <a:ext cx="975608" cy="975601"/>
          </a:xfrm>
          <a:prstGeom prst="rect">
            <a:avLst/>
          </a:prstGeom>
          <a:noFill/>
          <a:ln>
            <a:noFill/>
          </a:ln>
        </p:spPr>
      </p:pic>
      <p:pic>
        <p:nvPicPr>
          <p:cNvPr id="204" name="Google Shape;204;p33"/>
          <p:cNvPicPr preferRelativeResize="0"/>
          <p:nvPr/>
        </p:nvPicPr>
        <p:blipFill rotWithShape="1">
          <a:blip r:embed="rId7">
            <a:alphaModFix/>
          </a:blip>
          <a:srcRect b="0" l="0" r="0" t="0"/>
          <a:stretch/>
        </p:blipFill>
        <p:spPr>
          <a:xfrm>
            <a:off x="3749441" y="1665913"/>
            <a:ext cx="975625" cy="975625"/>
          </a:xfrm>
          <a:prstGeom prst="rect">
            <a:avLst/>
          </a:prstGeom>
          <a:noFill/>
          <a:ln>
            <a:noFill/>
          </a:ln>
        </p:spPr>
      </p:pic>
      <p:pic>
        <p:nvPicPr>
          <p:cNvPr id="205" name="Google Shape;205;p33"/>
          <p:cNvPicPr preferRelativeResize="0"/>
          <p:nvPr/>
        </p:nvPicPr>
        <p:blipFill rotWithShape="1">
          <a:blip r:embed="rId8">
            <a:alphaModFix/>
          </a:blip>
          <a:srcRect b="0" l="0" r="0" t="0"/>
          <a:stretch/>
        </p:blipFill>
        <p:spPr>
          <a:xfrm>
            <a:off x="7187225" y="1596150"/>
            <a:ext cx="975599" cy="975601"/>
          </a:xfrm>
          <a:prstGeom prst="rect">
            <a:avLst/>
          </a:prstGeom>
          <a:noFill/>
          <a:ln>
            <a:noFill/>
          </a:ln>
        </p:spPr>
      </p:pic>
      <p:pic>
        <p:nvPicPr>
          <p:cNvPr id="206" name="Google Shape;206;p33"/>
          <p:cNvPicPr preferRelativeResize="0"/>
          <p:nvPr/>
        </p:nvPicPr>
        <p:blipFill rotWithShape="1">
          <a:blip r:embed="rId9">
            <a:alphaModFix/>
          </a:blip>
          <a:srcRect b="0" l="0" r="0" t="0"/>
          <a:stretch/>
        </p:blipFill>
        <p:spPr>
          <a:xfrm>
            <a:off x="379488" y="3168738"/>
            <a:ext cx="975625" cy="975625"/>
          </a:xfrm>
          <a:prstGeom prst="rect">
            <a:avLst/>
          </a:prstGeom>
          <a:noFill/>
          <a:ln>
            <a:noFill/>
          </a:ln>
        </p:spPr>
      </p:pic>
      <p:pic>
        <p:nvPicPr>
          <p:cNvPr id="207" name="Google Shape;207;p33"/>
          <p:cNvPicPr preferRelativeResize="0"/>
          <p:nvPr/>
        </p:nvPicPr>
        <p:blipFill rotWithShape="1">
          <a:blip r:embed="rId10">
            <a:alphaModFix/>
          </a:blip>
          <a:srcRect b="0" l="0" r="0" t="0"/>
          <a:stretch/>
        </p:blipFill>
        <p:spPr>
          <a:xfrm>
            <a:off x="2023525" y="3168750"/>
            <a:ext cx="975625" cy="9756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1" name="Shape 211"/>
        <p:cNvGrpSpPr/>
        <p:nvPr/>
      </p:nvGrpSpPr>
      <p:grpSpPr>
        <a:xfrm>
          <a:off x="0" y="0"/>
          <a:ext cx="0" cy="0"/>
          <a:chOff x="0" y="0"/>
          <a:chExt cx="0" cy="0"/>
        </a:xfrm>
      </p:grpSpPr>
      <p:sp>
        <p:nvSpPr>
          <p:cNvPr id="212" name="Google Shape;212;p34"/>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sz="4020">
                <a:latin typeface="Caveat"/>
                <a:ea typeface="Caveat"/>
                <a:cs typeface="Caveat"/>
                <a:sym typeface="Caveat"/>
              </a:rPr>
              <a:t>You, then, pray like this.... </a:t>
            </a:r>
            <a:endParaRPr b="1" sz="4020">
              <a:latin typeface="Caveat"/>
              <a:ea typeface="Caveat"/>
              <a:cs typeface="Caveat"/>
              <a:sym typeface="Caveat"/>
            </a:endParaRPr>
          </a:p>
        </p:txBody>
      </p:sp>
      <p:sp>
        <p:nvSpPr>
          <p:cNvPr id="213" name="Google Shape;213;p34"/>
          <p:cNvSpPr txBox="1"/>
          <p:nvPr>
            <p:ph type="title"/>
          </p:nvPr>
        </p:nvSpPr>
        <p:spPr>
          <a:xfrm>
            <a:off x="311700" y="655975"/>
            <a:ext cx="5371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sz="2720">
                <a:latin typeface="Caveat"/>
                <a:ea typeface="Caveat"/>
                <a:cs typeface="Caveat"/>
                <a:sym typeface="Caveat"/>
              </a:rPr>
              <a:t>Wednesday, January 10, 2024</a:t>
            </a:r>
            <a:endParaRPr b="1" sz="2720">
              <a:latin typeface="Caveat"/>
              <a:ea typeface="Caveat"/>
              <a:cs typeface="Caveat"/>
              <a:sym typeface="Caveat"/>
            </a:endParaRPr>
          </a:p>
        </p:txBody>
      </p:sp>
      <p:sp>
        <p:nvSpPr>
          <p:cNvPr id="214" name="Google Shape;214;p34"/>
          <p:cNvSpPr txBox="1"/>
          <p:nvPr/>
        </p:nvSpPr>
        <p:spPr>
          <a:xfrm>
            <a:off x="490400" y="1236700"/>
            <a:ext cx="8214600" cy="342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2900">
                <a:solidFill>
                  <a:srgbClr val="CC0000"/>
                </a:solidFill>
              </a:rPr>
              <a:t>But the publican, being far away, did not even want to raise his eyes to heaven, but he beat his chest, saying, “God, be merciful to me, a sinner.”</a:t>
            </a:r>
            <a:endParaRPr i="1" sz="2900">
              <a:solidFill>
                <a:srgbClr val="CC0000"/>
              </a:solidFill>
            </a:endParaRPr>
          </a:p>
          <a:p>
            <a:pPr indent="0" lvl="0" marL="0" rtl="0" algn="l">
              <a:spcBef>
                <a:spcPts val="0"/>
              </a:spcBef>
              <a:spcAft>
                <a:spcPts val="0"/>
              </a:spcAft>
              <a:buNone/>
            </a:pPr>
            <a:r>
              <a:rPr i="1" lang="en" sz="2900">
                <a:solidFill>
                  <a:srgbClr val="CC0000"/>
                </a:solidFill>
              </a:rPr>
              <a:t>I tell you that this one descended to his house justified before the other, because anyone who exalts himself will be humiliated and he who humbles himself will be exalted. </a:t>
            </a:r>
            <a:r>
              <a:rPr lang="en" sz="2900">
                <a:solidFill>
                  <a:srgbClr val="CC0000"/>
                </a:solidFill>
              </a:rPr>
              <a:t> Luke 18:13-14</a:t>
            </a:r>
            <a:endParaRPr sz="2900">
              <a:solidFill>
                <a:srgbClr val="CC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8" name="Shape 218"/>
        <p:cNvGrpSpPr/>
        <p:nvPr/>
      </p:nvGrpSpPr>
      <p:grpSpPr>
        <a:xfrm>
          <a:off x="0" y="0"/>
          <a:ext cx="0" cy="0"/>
          <a:chOff x="0" y="0"/>
          <a:chExt cx="0" cy="0"/>
        </a:xfrm>
      </p:grpSpPr>
      <p:sp>
        <p:nvSpPr>
          <p:cNvPr id="219" name="Google Shape;219;p35"/>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sz="4020">
                <a:latin typeface="Caveat"/>
                <a:ea typeface="Caveat"/>
                <a:cs typeface="Caveat"/>
                <a:sym typeface="Caveat"/>
              </a:rPr>
              <a:t>Wednesday, January 10, 2024</a:t>
            </a:r>
            <a:endParaRPr b="1" sz="4020">
              <a:latin typeface="Caveat"/>
              <a:ea typeface="Caveat"/>
              <a:cs typeface="Caveat"/>
              <a:sym typeface="Caveat"/>
            </a:endParaRPr>
          </a:p>
        </p:txBody>
      </p:sp>
      <p:sp>
        <p:nvSpPr>
          <p:cNvPr id="220" name="Google Shape;220;p35"/>
          <p:cNvSpPr txBox="1"/>
          <p:nvPr>
            <p:ph idx="1" type="body"/>
          </p:nvPr>
        </p:nvSpPr>
        <p:spPr>
          <a:xfrm>
            <a:off x="311700" y="832775"/>
            <a:ext cx="8412900" cy="43107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800"/>
              </a:spcAft>
              <a:buNone/>
            </a:pPr>
            <a:r>
              <a:rPr lang="en" sz="2700"/>
              <a:t>Edit this slide to add the any text you'd like to share. You may also delete it.</a:t>
            </a:r>
            <a:endParaRPr sz="27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4" name="Shape 224"/>
        <p:cNvGrpSpPr/>
        <p:nvPr/>
      </p:nvGrpSpPr>
      <p:grpSpPr>
        <a:xfrm>
          <a:off x="0" y="0"/>
          <a:ext cx="0" cy="0"/>
          <a:chOff x="0" y="0"/>
          <a:chExt cx="0" cy="0"/>
        </a:xfrm>
      </p:grpSpPr>
      <p:sp>
        <p:nvSpPr>
          <p:cNvPr id="225" name="Google Shape;225;p36"/>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sz="4020">
                <a:latin typeface="Caveat"/>
                <a:ea typeface="Caveat"/>
                <a:cs typeface="Caveat"/>
                <a:sym typeface="Caveat"/>
              </a:rPr>
              <a:t>Wednesday, January 10, 2024</a:t>
            </a:r>
            <a:endParaRPr b="1" sz="4020">
              <a:latin typeface="Caveat"/>
              <a:ea typeface="Caveat"/>
              <a:cs typeface="Caveat"/>
              <a:sym typeface="Caveat"/>
            </a:endParaRPr>
          </a:p>
        </p:txBody>
      </p:sp>
      <p:sp>
        <p:nvSpPr>
          <p:cNvPr id="226" name="Google Shape;226;p36"/>
          <p:cNvSpPr txBox="1"/>
          <p:nvPr>
            <p:ph idx="1" type="body"/>
          </p:nvPr>
        </p:nvSpPr>
        <p:spPr>
          <a:xfrm>
            <a:off x="311700" y="832775"/>
            <a:ext cx="8614800" cy="43107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b="1" lang="en" sz="2900"/>
              <a:t>Application to our life </a:t>
            </a:r>
            <a:endParaRPr b="1" sz="2900"/>
          </a:p>
          <a:p>
            <a:pPr indent="0" lvl="0" marL="0" rtl="0" algn="l">
              <a:lnSpc>
                <a:spcPct val="100000"/>
              </a:lnSpc>
              <a:spcBef>
                <a:spcPts val="800"/>
              </a:spcBef>
              <a:spcAft>
                <a:spcPts val="0"/>
              </a:spcAft>
              <a:buNone/>
            </a:pPr>
            <a:r>
              <a:rPr lang="en" sz="2900"/>
              <a:t>Do we come to our Father as empty people, needing and waiting for Him with our weaknesses and insufficiency? </a:t>
            </a:r>
            <a:endParaRPr sz="2900"/>
          </a:p>
          <a:p>
            <a:pPr indent="0" lvl="0" marL="0" rtl="0" algn="l">
              <a:lnSpc>
                <a:spcPct val="100000"/>
              </a:lnSpc>
              <a:spcBef>
                <a:spcPts val="800"/>
              </a:spcBef>
              <a:spcAft>
                <a:spcPts val="800"/>
              </a:spcAft>
              <a:buNone/>
            </a:pPr>
            <a:r>
              <a:rPr lang="en" sz="2900"/>
              <a:t>Do we come to understand the true meaning of “mercy,” acknowledging it with deep gratitude and humble repentance?</a:t>
            </a:r>
            <a:endParaRPr sz="29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0" name="Shape 230"/>
        <p:cNvGrpSpPr/>
        <p:nvPr/>
      </p:nvGrpSpPr>
      <p:grpSpPr>
        <a:xfrm>
          <a:off x="0" y="0"/>
          <a:ext cx="0" cy="0"/>
          <a:chOff x="0" y="0"/>
          <a:chExt cx="0" cy="0"/>
        </a:xfrm>
      </p:grpSpPr>
      <p:sp>
        <p:nvSpPr>
          <p:cNvPr id="231" name="Google Shape;231;p37"/>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sz="4020">
                <a:latin typeface="Caveat"/>
                <a:ea typeface="Caveat"/>
                <a:cs typeface="Caveat"/>
                <a:sym typeface="Caveat"/>
              </a:rPr>
              <a:t>Wednesday, January 10, 2024</a:t>
            </a:r>
            <a:endParaRPr b="1" sz="4020">
              <a:latin typeface="Caveat"/>
              <a:ea typeface="Caveat"/>
              <a:cs typeface="Caveat"/>
              <a:sym typeface="Caveat"/>
            </a:endParaRPr>
          </a:p>
        </p:txBody>
      </p:sp>
      <p:sp>
        <p:nvSpPr>
          <p:cNvPr id="232" name="Google Shape;232;p37"/>
          <p:cNvSpPr txBox="1"/>
          <p:nvPr>
            <p:ph idx="1" type="body"/>
          </p:nvPr>
        </p:nvSpPr>
        <p:spPr>
          <a:xfrm>
            <a:off x="311700" y="832775"/>
            <a:ext cx="8520600" cy="43107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a:t>Today we will pray for Seventh Day Baptists in the countries of:</a:t>
            </a:r>
            <a:endParaRPr>
              <a:latin typeface="Courier New"/>
              <a:ea typeface="Courier New"/>
              <a:cs typeface="Courier New"/>
              <a:sym typeface="Courier New"/>
            </a:endParaRPr>
          </a:p>
          <a:p>
            <a:pPr indent="0" lvl="0" marL="0" rtl="0" algn="l">
              <a:lnSpc>
                <a:spcPct val="100000"/>
              </a:lnSpc>
              <a:spcBef>
                <a:spcPts val="800"/>
              </a:spcBef>
              <a:spcAft>
                <a:spcPts val="0"/>
              </a:spcAft>
              <a:buNone/>
            </a:pPr>
            <a:r>
              <a:rPr lang="en">
                <a:latin typeface="Courier New"/>
                <a:ea typeface="Courier New"/>
                <a:cs typeface="Courier New"/>
                <a:sym typeface="Courier New"/>
              </a:rPr>
              <a:t>India</a:t>
            </a:r>
            <a:r>
              <a:rPr lang="en">
                <a:latin typeface="Courier New"/>
                <a:ea typeface="Courier New"/>
                <a:cs typeface="Courier New"/>
                <a:sym typeface="Courier New"/>
              </a:rPr>
              <a:t>*,    </a:t>
            </a:r>
            <a:r>
              <a:rPr lang="en">
                <a:latin typeface="Courier New"/>
                <a:ea typeface="Courier New"/>
                <a:cs typeface="Courier New"/>
                <a:sym typeface="Courier New"/>
              </a:rPr>
              <a:t>Indonesia</a:t>
            </a:r>
            <a:r>
              <a:rPr lang="en">
                <a:latin typeface="Courier New"/>
                <a:ea typeface="Courier New"/>
                <a:cs typeface="Courier New"/>
                <a:sym typeface="Courier New"/>
              </a:rPr>
              <a:t>, </a:t>
            </a:r>
            <a:r>
              <a:rPr lang="en">
                <a:latin typeface="Courier New"/>
                <a:ea typeface="Courier New"/>
                <a:cs typeface="Courier New"/>
                <a:sym typeface="Courier New"/>
              </a:rPr>
              <a:t>Ivory Coast</a:t>
            </a:r>
            <a:r>
              <a:rPr lang="en">
                <a:latin typeface="Courier New"/>
                <a:ea typeface="Courier New"/>
                <a:cs typeface="Courier New"/>
                <a:sym typeface="Courier New"/>
              </a:rPr>
              <a:t>,  </a:t>
            </a:r>
            <a:r>
              <a:rPr lang="en">
                <a:latin typeface="Courier New"/>
                <a:ea typeface="Courier New"/>
                <a:cs typeface="Courier New"/>
                <a:sym typeface="Courier New"/>
              </a:rPr>
              <a:t>Jamaica</a:t>
            </a:r>
            <a:r>
              <a:rPr lang="en">
                <a:latin typeface="Courier New"/>
                <a:ea typeface="Courier New"/>
                <a:cs typeface="Courier New"/>
                <a:sym typeface="Courier New"/>
              </a:rPr>
              <a:t>*,     </a:t>
            </a:r>
            <a:r>
              <a:rPr lang="en">
                <a:latin typeface="Courier New"/>
                <a:ea typeface="Courier New"/>
                <a:cs typeface="Courier New"/>
                <a:sym typeface="Courier New"/>
              </a:rPr>
              <a:t>Kenya*</a:t>
            </a:r>
            <a:r>
              <a:rPr lang="en">
                <a:latin typeface="Courier New"/>
                <a:ea typeface="Courier New"/>
                <a:cs typeface="Courier New"/>
                <a:sym typeface="Courier New"/>
              </a:rPr>
              <a:t>,</a:t>
            </a:r>
            <a:endParaRPr>
              <a:latin typeface="Courier New"/>
              <a:ea typeface="Courier New"/>
              <a:cs typeface="Courier New"/>
              <a:sym typeface="Courier New"/>
            </a:endParaRPr>
          </a:p>
          <a:p>
            <a:pPr indent="0" lvl="0" marL="0" rtl="0" algn="l">
              <a:lnSpc>
                <a:spcPct val="100000"/>
              </a:lnSpc>
              <a:spcBef>
                <a:spcPts val="800"/>
              </a:spcBef>
              <a:spcAft>
                <a:spcPts val="0"/>
              </a:spcAft>
              <a:buNone/>
            </a:pPr>
            <a:r>
              <a:t/>
            </a:r>
            <a:endParaRPr/>
          </a:p>
          <a:p>
            <a:pPr indent="0" lvl="0" marL="0" rtl="0" algn="l">
              <a:lnSpc>
                <a:spcPct val="100000"/>
              </a:lnSpc>
              <a:spcBef>
                <a:spcPts val="800"/>
              </a:spcBef>
              <a:spcAft>
                <a:spcPts val="0"/>
              </a:spcAft>
              <a:buNone/>
            </a:pPr>
            <a:r>
              <a:t/>
            </a:r>
            <a:endParaRPr/>
          </a:p>
          <a:p>
            <a:pPr indent="0" lvl="0" marL="0" rtl="0" algn="l">
              <a:lnSpc>
                <a:spcPct val="100000"/>
              </a:lnSpc>
              <a:spcBef>
                <a:spcPts val="800"/>
              </a:spcBef>
              <a:spcAft>
                <a:spcPts val="0"/>
              </a:spcAft>
              <a:buNone/>
            </a:pPr>
            <a:r>
              <a:t/>
            </a:r>
            <a:endParaRPr/>
          </a:p>
          <a:p>
            <a:pPr indent="0" lvl="0" marL="0" rtl="0" algn="l">
              <a:lnSpc>
                <a:spcPct val="100000"/>
              </a:lnSpc>
              <a:spcBef>
                <a:spcPts val="800"/>
              </a:spcBef>
              <a:spcAft>
                <a:spcPts val="0"/>
              </a:spcAft>
              <a:buNone/>
            </a:pPr>
            <a:r>
              <a:rPr lang="en">
                <a:latin typeface="Courier New"/>
                <a:ea typeface="Courier New"/>
                <a:cs typeface="Courier New"/>
                <a:sym typeface="Courier New"/>
              </a:rPr>
              <a:t>Lebanon</a:t>
            </a:r>
            <a:r>
              <a:rPr lang="en">
                <a:latin typeface="Courier New"/>
                <a:ea typeface="Courier New"/>
                <a:cs typeface="Courier New"/>
                <a:sym typeface="Courier New"/>
              </a:rPr>
              <a:t>,    </a:t>
            </a:r>
            <a:r>
              <a:rPr lang="en">
                <a:latin typeface="Courier New"/>
                <a:ea typeface="Courier New"/>
                <a:cs typeface="Courier New"/>
                <a:sym typeface="Courier New"/>
              </a:rPr>
              <a:t>Liberia</a:t>
            </a:r>
            <a:endParaRPr/>
          </a:p>
          <a:p>
            <a:pPr indent="0" lvl="0" marL="0" rtl="0" algn="l">
              <a:lnSpc>
                <a:spcPct val="100000"/>
              </a:lnSpc>
              <a:spcBef>
                <a:spcPts val="800"/>
              </a:spcBef>
              <a:spcAft>
                <a:spcPts val="0"/>
              </a:spcAft>
              <a:buNone/>
            </a:pPr>
            <a:r>
              <a:t/>
            </a:r>
            <a:endParaRPr/>
          </a:p>
          <a:p>
            <a:pPr indent="0" lvl="0" marL="0" rtl="0" algn="l">
              <a:lnSpc>
                <a:spcPct val="100000"/>
              </a:lnSpc>
              <a:spcBef>
                <a:spcPts val="800"/>
              </a:spcBef>
              <a:spcAft>
                <a:spcPts val="0"/>
              </a:spcAft>
              <a:buNone/>
            </a:pPr>
            <a:r>
              <a:t/>
            </a:r>
            <a:endParaRPr/>
          </a:p>
          <a:p>
            <a:pPr indent="0" lvl="0" marL="0" rtl="0" algn="l">
              <a:lnSpc>
                <a:spcPct val="100000"/>
              </a:lnSpc>
              <a:spcBef>
                <a:spcPts val="800"/>
              </a:spcBef>
              <a:spcAft>
                <a:spcPts val="0"/>
              </a:spcAft>
              <a:buNone/>
            </a:pPr>
            <a:r>
              <a:t/>
            </a:r>
            <a:endParaRPr/>
          </a:p>
          <a:p>
            <a:pPr indent="0" lvl="0" marL="0" rtl="0" algn="l">
              <a:lnSpc>
                <a:spcPct val="100000"/>
              </a:lnSpc>
              <a:spcBef>
                <a:spcPts val="800"/>
              </a:spcBef>
              <a:spcAft>
                <a:spcPts val="0"/>
              </a:spcAft>
              <a:buNone/>
            </a:pPr>
            <a:r>
              <a:t/>
            </a:r>
            <a:endParaRPr/>
          </a:p>
          <a:p>
            <a:pPr indent="0" lvl="0" marL="0" rtl="0" algn="l">
              <a:lnSpc>
                <a:spcPct val="100000"/>
              </a:lnSpc>
              <a:spcBef>
                <a:spcPts val="800"/>
              </a:spcBef>
              <a:spcAft>
                <a:spcPts val="800"/>
              </a:spcAft>
              <a:buNone/>
            </a:pPr>
            <a:r>
              <a:rPr lang="en" sz="1259"/>
              <a:t>*Conferences which are members of the Seventh Day Baptist World Federation</a:t>
            </a:r>
            <a:endParaRPr sz="1259"/>
          </a:p>
        </p:txBody>
      </p:sp>
      <p:pic>
        <p:nvPicPr>
          <p:cNvPr id="233" name="Google Shape;233;p37"/>
          <p:cNvPicPr preferRelativeResize="0"/>
          <p:nvPr/>
        </p:nvPicPr>
        <p:blipFill>
          <a:blip r:embed="rId4">
            <a:alphaModFix/>
          </a:blip>
          <a:stretch>
            <a:fillRect/>
          </a:stretch>
        </p:blipFill>
        <p:spPr>
          <a:xfrm>
            <a:off x="5468350" y="1665925"/>
            <a:ext cx="975601" cy="975601"/>
          </a:xfrm>
          <a:prstGeom prst="rect">
            <a:avLst/>
          </a:prstGeom>
          <a:noFill/>
          <a:ln>
            <a:noFill/>
          </a:ln>
        </p:spPr>
      </p:pic>
      <p:pic>
        <p:nvPicPr>
          <p:cNvPr id="234" name="Google Shape;234;p37"/>
          <p:cNvPicPr preferRelativeResize="0"/>
          <p:nvPr/>
        </p:nvPicPr>
        <p:blipFill>
          <a:blip r:embed="rId5">
            <a:alphaModFix/>
          </a:blip>
          <a:stretch>
            <a:fillRect/>
          </a:stretch>
        </p:blipFill>
        <p:spPr>
          <a:xfrm>
            <a:off x="311700" y="1665925"/>
            <a:ext cx="975601" cy="975601"/>
          </a:xfrm>
          <a:prstGeom prst="rect">
            <a:avLst/>
          </a:prstGeom>
          <a:noFill/>
          <a:ln>
            <a:noFill/>
          </a:ln>
        </p:spPr>
      </p:pic>
      <p:pic>
        <p:nvPicPr>
          <p:cNvPr id="235" name="Google Shape;235;p37"/>
          <p:cNvPicPr preferRelativeResize="0"/>
          <p:nvPr/>
        </p:nvPicPr>
        <p:blipFill rotWithShape="1">
          <a:blip r:embed="rId6">
            <a:alphaModFix/>
          </a:blip>
          <a:srcRect b="0" l="0" r="0" t="0"/>
          <a:stretch/>
        </p:blipFill>
        <p:spPr>
          <a:xfrm>
            <a:off x="2030565" y="1665925"/>
            <a:ext cx="975608" cy="975601"/>
          </a:xfrm>
          <a:prstGeom prst="rect">
            <a:avLst/>
          </a:prstGeom>
          <a:noFill/>
          <a:ln>
            <a:noFill/>
          </a:ln>
        </p:spPr>
      </p:pic>
      <p:pic>
        <p:nvPicPr>
          <p:cNvPr id="236" name="Google Shape;236;p37"/>
          <p:cNvPicPr preferRelativeResize="0"/>
          <p:nvPr/>
        </p:nvPicPr>
        <p:blipFill rotWithShape="1">
          <a:blip r:embed="rId7">
            <a:alphaModFix/>
          </a:blip>
          <a:srcRect b="0" l="0" r="0" t="0"/>
          <a:stretch/>
        </p:blipFill>
        <p:spPr>
          <a:xfrm>
            <a:off x="3749441" y="1665913"/>
            <a:ext cx="975625" cy="975625"/>
          </a:xfrm>
          <a:prstGeom prst="rect">
            <a:avLst/>
          </a:prstGeom>
          <a:noFill/>
          <a:ln>
            <a:noFill/>
          </a:ln>
        </p:spPr>
      </p:pic>
      <p:pic>
        <p:nvPicPr>
          <p:cNvPr id="237" name="Google Shape;237;p37"/>
          <p:cNvPicPr preferRelativeResize="0"/>
          <p:nvPr/>
        </p:nvPicPr>
        <p:blipFill rotWithShape="1">
          <a:blip r:embed="rId8">
            <a:alphaModFix/>
          </a:blip>
          <a:srcRect b="0" l="0" r="0" t="0"/>
          <a:stretch/>
        </p:blipFill>
        <p:spPr>
          <a:xfrm>
            <a:off x="7187225" y="1596150"/>
            <a:ext cx="975599" cy="975601"/>
          </a:xfrm>
          <a:prstGeom prst="rect">
            <a:avLst/>
          </a:prstGeom>
          <a:noFill/>
          <a:ln>
            <a:noFill/>
          </a:ln>
        </p:spPr>
      </p:pic>
      <p:pic>
        <p:nvPicPr>
          <p:cNvPr id="238" name="Google Shape;238;p37"/>
          <p:cNvPicPr preferRelativeResize="0"/>
          <p:nvPr/>
        </p:nvPicPr>
        <p:blipFill rotWithShape="1">
          <a:blip r:embed="rId9">
            <a:alphaModFix/>
          </a:blip>
          <a:srcRect b="0" l="0" r="0" t="0"/>
          <a:stretch/>
        </p:blipFill>
        <p:spPr>
          <a:xfrm>
            <a:off x="379488" y="3168738"/>
            <a:ext cx="975625" cy="975625"/>
          </a:xfrm>
          <a:prstGeom prst="rect">
            <a:avLst/>
          </a:prstGeom>
          <a:noFill/>
          <a:ln>
            <a:noFill/>
          </a:ln>
        </p:spPr>
      </p:pic>
      <p:pic>
        <p:nvPicPr>
          <p:cNvPr id="239" name="Google Shape;239;p37"/>
          <p:cNvPicPr preferRelativeResize="0"/>
          <p:nvPr/>
        </p:nvPicPr>
        <p:blipFill rotWithShape="1">
          <a:blip r:embed="rId10">
            <a:alphaModFix/>
          </a:blip>
          <a:srcRect b="0" l="0" r="0" t="0"/>
          <a:stretch/>
        </p:blipFill>
        <p:spPr>
          <a:xfrm>
            <a:off x="2023525" y="3168750"/>
            <a:ext cx="975625" cy="9756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3" name="Shape 243"/>
        <p:cNvGrpSpPr/>
        <p:nvPr/>
      </p:nvGrpSpPr>
      <p:grpSpPr>
        <a:xfrm>
          <a:off x="0" y="0"/>
          <a:ext cx="0" cy="0"/>
          <a:chOff x="0" y="0"/>
          <a:chExt cx="0" cy="0"/>
        </a:xfrm>
      </p:grpSpPr>
      <p:sp>
        <p:nvSpPr>
          <p:cNvPr id="244" name="Google Shape;244;p38"/>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sz="4020">
                <a:latin typeface="Caveat"/>
                <a:ea typeface="Caveat"/>
                <a:cs typeface="Caveat"/>
                <a:sym typeface="Caveat"/>
              </a:rPr>
              <a:t>You, then, pray like this.... </a:t>
            </a:r>
            <a:endParaRPr b="1" sz="4020">
              <a:latin typeface="Caveat"/>
              <a:ea typeface="Caveat"/>
              <a:cs typeface="Caveat"/>
              <a:sym typeface="Caveat"/>
            </a:endParaRPr>
          </a:p>
        </p:txBody>
      </p:sp>
      <p:sp>
        <p:nvSpPr>
          <p:cNvPr id="245" name="Google Shape;245;p38"/>
          <p:cNvSpPr txBox="1"/>
          <p:nvPr>
            <p:ph type="title"/>
          </p:nvPr>
        </p:nvSpPr>
        <p:spPr>
          <a:xfrm>
            <a:off x="311700" y="655975"/>
            <a:ext cx="5371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sz="2720">
                <a:latin typeface="Caveat"/>
                <a:ea typeface="Caveat"/>
                <a:cs typeface="Caveat"/>
                <a:sym typeface="Caveat"/>
              </a:rPr>
              <a:t>Thursday, January 11, 2023</a:t>
            </a:r>
            <a:endParaRPr b="1" sz="2720">
              <a:latin typeface="Caveat"/>
              <a:ea typeface="Caveat"/>
              <a:cs typeface="Caveat"/>
              <a:sym typeface="Caveat"/>
            </a:endParaRPr>
          </a:p>
        </p:txBody>
      </p:sp>
      <p:sp>
        <p:nvSpPr>
          <p:cNvPr id="246" name="Google Shape;246;p38"/>
          <p:cNvSpPr txBox="1"/>
          <p:nvPr/>
        </p:nvSpPr>
        <p:spPr>
          <a:xfrm>
            <a:off x="490400" y="1236700"/>
            <a:ext cx="8214600" cy="342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2900">
                <a:solidFill>
                  <a:srgbClr val="CC0000"/>
                </a:solidFill>
              </a:rPr>
              <a:t>Forgive us our sins, for we also forgive all who offend us</a:t>
            </a:r>
            <a:r>
              <a:rPr i="1" lang="en" sz="2900">
                <a:solidFill>
                  <a:srgbClr val="CC0000"/>
                </a:solidFill>
              </a:rPr>
              <a:t>. </a:t>
            </a:r>
            <a:r>
              <a:rPr lang="en" sz="2900">
                <a:solidFill>
                  <a:srgbClr val="CC0000"/>
                </a:solidFill>
              </a:rPr>
              <a:t> Luke 11:4a</a:t>
            </a:r>
            <a:endParaRPr sz="2900">
              <a:solidFill>
                <a:srgbClr val="CC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0" name="Shape 250"/>
        <p:cNvGrpSpPr/>
        <p:nvPr/>
      </p:nvGrpSpPr>
      <p:grpSpPr>
        <a:xfrm>
          <a:off x="0" y="0"/>
          <a:ext cx="0" cy="0"/>
          <a:chOff x="0" y="0"/>
          <a:chExt cx="0" cy="0"/>
        </a:xfrm>
      </p:grpSpPr>
      <p:sp>
        <p:nvSpPr>
          <p:cNvPr id="251" name="Google Shape;251;p39"/>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sz="4020">
                <a:latin typeface="Caveat"/>
                <a:ea typeface="Caveat"/>
                <a:cs typeface="Caveat"/>
                <a:sym typeface="Caveat"/>
              </a:rPr>
              <a:t>Thursday, January 11, 2023</a:t>
            </a:r>
            <a:endParaRPr b="1" sz="4020">
              <a:latin typeface="Caveat"/>
              <a:ea typeface="Caveat"/>
              <a:cs typeface="Caveat"/>
              <a:sym typeface="Caveat"/>
            </a:endParaRPr>
          </a:p>
        </p:txBody>
      </p:sp>
      <p:sp>
        <p:nvSpPr>
          <p:cNvPr id="252" name="Google Shape;252;p39"/>
          <p:cNvSpPr txBox="1"/>
          <p:nvPr>
            <p:ph idx="1" type="body"/>
          </p:nvPr>
        </p:nvSpPr>
        <p:spPr>
          <a:xfrm>
            <a:off x="311700" y="832775"/>
            <a:ext cx="8412900" cy="43107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800"/>
              </a:spcAft>
              <a:buNone/>
            </a:pPr>
            <a:r>
              <a:rPr lang="en" sz="2700"/>
              <a:t>Edit this slide to add the any text you'd like to share. You may also delete it.</a:t>
            </a:r>
            <a:endParaRPr sz="27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6" name="Shape 256"/>
        <p:cNvGrpSpPr/>
        <p:nvPr/>
      </p:nvGrpSpPr>
      <p:grpSpPr>
        <a:xfrm>
          <a:off x="0" y="0"/>
          <a:ext cx="0" cy="0"/>
          <a:chOff x="0" y="0"/>
          <a:chExt cx="0" cy="0"/>
        </a:xfrm>
      </p:grpSpPr>
      <p:sp>
        <p:nvSpPr>
          <p:cNvPr id="257" name="Google Shape;257;p40"/>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sz="4020">
                <a:latin typeface="Caveat"/>
                <a:ea typeface="Caveat"/>
                <a:cs typeface="Caveat"/>
                <a:sym typeface="Caveat"/>
              </a:rPr>
              <a:t>Thursday, January 11, 2023</a:t>
            </a:r>
            <a:endParaRPr b="1" sz="4020">
              <a:latin typeface="Caveat"/>
              <a:ea typeface="Caveat"/>
              <a:cs typeface="Caveat"/>
              <a:sym typeface="Caveat"/>
            </a:endParaRPr>
          </a:p>
        </p:txBody>
      </p:sp>
      <p:sp>
        <p:nvSpPr>
          <p:cNvPr id="258" name="Google Shape;258;p40"/>
          <p:cNvSpPr txBox="1"/>
          <p:nvPr>
            <p:ph idx="1" type="body"/>
          </p:nvPr>
        </p:nvSpPr>
        <p:spPr>
          <a:xfrm>
            <a:off x="311700" y="832775"/>
            <a:ext cx="8614800" cy="43107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b="1" lang="en" sz="2900"/>
              <a:t>Application to our life </a:t>
            </a:r>
            <a:endParaRPr b="1" sz="2900"/>
          </a:p>
          <a:p>
            <a:pPr indent="0" lvl="0" marL="0" rtl="0" algn="l">
              <a:lnSpc>
                <a:spcPct val="100000"/>
              </a:lnSpc>
              <a:spcBef>
                <a:spcPts val="800"/>
              </a:spcBef>
              <a:spcAft>
                <a:spcPts val="800"/>
              </a:spcAft>
              <a:buNone/>
            </a:pPr>
            <a:r>
              <a:rPr lang="en" sz="2900"/>
              <a:t>Are we blocking the fullness and freedom of God’s forgiveness of our sins by refusing to extend to others the same grace of forgiveness that God has made available to us?</a:t>
            </a:r>
            <a:endParaRPr sz="29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2" name="Shape 262"/>
        <p:cNvGrpSpPr/>
        <p:nvPr/>
      </p:nvGrpSpPr>
      <p:grpSpPr>
        <a:xfrm>
          <a:off x="0" y="0"/>
          <a:ext cx="0" cy="0"/>
          <a:chOff x="0" y="0"/>
          <a:chExt cx="0" cy="0"/>
        </a:xfrm>
      </p:grpSpPr>
      <p:sp>
        <p:nvSpPr>
          <p:cNvPr id="263" name="Google Shape;263;p41"/>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sz="4020">
                <a:latin typeface="Caveat"/>
                <a:ea typeface="Caveat"/>
                <a:cs typeface="Caveat"/>
                <a:sym typeface="Caveat"/>
              </a:rPr>
              <a:t>Thursday, January 11, 2023</a:t>
            </a:r>
            <a:endParaRPr b="1" sz="4020">
              <a:latin typeface="Caveat"/>
              <a:ea typeface="Caveat"/>
              <a:cs typeface="Caveat"/>
              <a:sym typeface="Caveat"/>
            </a:endParaRPr>
          </a:p>
        </p:txBody>
      </p:sp>
      <p:sp>
        <p:nvSpPr>
          <p:cNvPr id="264" name="Google Shape;264;p41"/>
          <p:cNvSpPr txBox="1"/>
          <p:nvPr>
            <p:ph idx="1" type="body"/>
          </p:nvPr>
        </p:nvSpPr>
        <p:spPr>
          <a:xfrm>
            <a:off x="311700" y="832775"/>
            <a:ext cx="8520600" cy="43107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a:t>Today we will pray for Seventh Day Baptists in the countries of:</a:t>
            </a:r>
            <a:endParaRPr>
              <a:latin typeface="Courier New"/>
              <a:ea typeface="Courier New"/>
              <a:cs typeface="Courier New"/>
              <a:sym typeface="Courier New"/>
            </a:endParaRPr>
          </a:p>
          <a:p>
            <a:pPr indent="0" lvl="0" marL="0" rtl="0" algn="l">
              <a:lnSpc>
                <a:spcPct val="100000"/>
              </a:lnSpc>
              <a:spcBef>
                <a:spcPts val="800"/>
              </a:spcBef>
              <a:spcAft>
                <a:spcPts val="0"/>
              </a:spcAft>
              <a:buNone/>
            </a:pPr>
            <a:r>
              <a:rPr lang="en">
                <a:latin typeface="Courier New"/>
                <a:ea typeface="Courier New"/>
                <a:cs typeface="Courier New"/>
                <a:sym typeface="Courier New"/>
              </a:rPr>
              <a:t>Malawi</a:t>
            </a:r>
            <a:r>
              <a:rPr lang="en">
                <a:latin typeface="Courier New"/>
                <a:ea typeface="Courier New"/>
                <a:cs typeface="Courier New"/>
                <a:sym typeface="Courier New"/>
              </a:rPr>
              <a:t>*, </a:t>
            </a:r>
            <a:r>
              <a:rPr lang="en">
                <a:latin typeface="Courier New"/>
                <a:ea typeface="Courier New"/>
                <a:cs typeface="Courier New"/>
                <a:sym typeface="Courier New"/>
              </a:rPr>
              <a:t>Mozambique</a:t>
            </a:r>
            <a:r>
              <a:rPr lang="en">
                <a:latin typeface="Courier New"/>
                <a:ea typeface="Courier New"/>
                <a:cs typeface="Courier New"/>
                <a:sym typeface="Courier New"/>
              </a:rPr>
              <a:t>, </a:t>
            </a:r>
            <a:r>
              <a:rPr lang="en">
                <a:latin typeface="Courier New"/>
                <a:ea typeface="Courier New"/>
                <a:cs typeface="Courier New"/>
                <a:sym typeface="Courier New"/>
              </a:rPr>
              <a:t>Netherlands*</a:t>
            </a:r>
            <a:r>
              <a:rPr lang="en">
                <a:latin typeface="Courier New"/>
                <a:ea typeface="Courier New"/>
                <a:cs typeface="Courier New"/>
                <a:sym typeface="Courier New"/>
              </a:rPr>
              <a:t>,</a:t>
            </a:r>
            <a:r>
              <a:rPr lang="en">
                <a:latin typeface="Courier New"/>
                <a:ea typeface="Courier New"/>
                <a:cs typeface="Courier New"/>
                <a:sym typeface="Courier New"/>
              </a:rPr>
              <a:t> New Zealand*</a:t>
            </a:r>
            <a:r>
              <a:rPr lang="en">
                <a:latin typeface="Courier New"/>
                <a:ea typeface="Courier New"/>
                <a:cs typeface="Courier New"/>
                <a:sym typeface="Courier New"/>
              </a:rPr>
              <a:t>, </a:t>
            </a:r>
            <a:r>
              <a:rPr lang="en">
                <a:latin typeface="Courier New"/>
                <a:ea typeface="Courier New"/>
                <a:cs typeface="Courier New"/>
                <a:sym typeface="Courier New"/>
              </a:rPr>
              <a:t>Nicaragua</a:t>
            </a:r>
            <a:r>
              <a:rPr lang="en">
                <a:latin typeface="Courier New"/>
                <a:ea typeface="Courier New"/>
                <a:cs typeface="Courier New"/>
                <a:sym typeface="Courier New"/>
              </a:rPr>
              <a:t>,</a:t>
            </a:r>
            <a:endParaRPr>
              <a:latin typeface="Courier New"/>
              <a:ea typeface="Courier New"/>
              <a:cs typeface="Courier New"/>
              <a:sym typeface="Courier New"/>
            </a:endParaRPr>
          </a:p>
          <a:p>
            <a:pPr indent="0" lvl="0" marL="0" rtl="0" algn="l">
              <a:lnSpc>
                <a:spcPct val="100000"/>
              </a:lnSpc>
              <a:spcBef>
                <a:spcPts val="800"/>
              </a:spcBef>
              <a:spcAft>
                <a:spcPts val="0"/>
              </a:spcAft>
              <a:buNone/>
            </a:pPr>
            <a:r>
              <a:t/>
            </a:r>
            <a:endParaRPr/>
          </a:p>
          <a:p>
            <a:pPr indent="0" lvl="0" marL="0" rtl="0" algn="l">
              <a:lnSpc>
                <a:spcPct val="100000"/>
              </a:lnSpc>
              <a:spcBef>
                <a:spcPts val="800"/>
              </a:spcBef>
              <a:spcAft>
                <a:spcPts val="0"/>
              </a:spcAft>
              <a:buNone/>
            </a:pPr>
            <a:r>
              <a:t/>
            </a:r>
            <a:endParaRPr/>
          </a:p>
          <a:p>
            <a:pPr indent="0" lvl="0" marL="0" rtl="0" algn="l">
              <a:lnSpc>
                <a:spcPct val="100000"/>
              </a:lnSpc>
              <a:spcBef>
                <a:spcPts val="800"/>
              </a:spcBef>
              <a:spcAft>
                <a:spcPts val="0"/>
              </a:spcAft>
              <a:buNone/>
            </a:pPr>
            <a:r>
              <a:t/>
            </a:r>
            <a:endParaRPr/>
          </a:p>
          <a:p>
            <a:pPr indent="0" lvl="0" marL="0" rtl="0" algn="l">
              <a:lnSpc>
                <a:spcPct val="100000"/>
              </a:lnSpc>
              <a:spcBef>
                <a:spcPts val="800"/>
              </a:spcBef>
              <a:spcAft>
                <a:spcPts val="0"/>
              </a:spcAft>
              <a:buNone/>
            </a:pPr>
            <a:r>
              <a:rPr lang="en">
                <a:latin typeface="Courier New"/>
                <a:ea typeface="Courier New"/>
                <a:cs typeface="Courier New"/>
                <a:sym typeface="Courier New"/>
              </a:rPr>
              <a:t>Nigeria*</a:t>
            </a:r>
            <a:endParaRPr/>
          </a:p>
          <a:p>
            <a:pPr indent="0" lvl="0" marL="0" rtl="0" algn="l">
              <a:lnSpc>
                <a:spcPct val="100000"/>
              </a:lnSpc>
              <a:spcBef>
                <a:spcPts val="800"/>
              </a:spcBef>
              <a:spcAft>
                <a:spcPts val="0"/>
              </a:spcAft>
              <a:buNone/>
            </a:pPr>
            <a:r>
              <a:t/>
            </a:r>
            <a:endParaRPr/>
          </a:p>
          <a:p>
            <a:pPr indent="0" lvl="0" marL="0" rtl="0" algn="l">
              <a:lnSpc>
                <a:spcPct val="100000"/>
              </a:lnSpc>
              <a:spcBef>
                <a:spcPts val="800"/>
              </a:spcBef>
              <a:spcAft>
                <a:spcPts val="0"/>
              </a:spcAft>
              <a:buNone/>
            </a:pPr>
            <a:r>
              <a:t/>
            </a:r>
            <a:endParaRPr/>
          </a:p>
          <a:p>
            <a:pPr indent="0" lvl="0" marL="0" rtl="0" algn="l">
              <a:lnSpc>
                <a:spcPct val="100000"/>
              </a:lnSpc>
              <a:spcBef>
                <a:spcPts val="800"/>
              </a:spcBef>
              <a:spcAft>
                <a:spcPts val="0"/>
              </a:spcAft>
              <a:buNone/>
            </a:pPr>
            <a:r>
              <a:t/>
            </a:r>
            <a:endParaRPr/>
          </a:p>
          <a:p>
            <a:pPr indent="0" lvl="0" marL="0" rtl="0" algn="l">
              <a:lnSpc>
                <a:spcPct val="100000"/>
              </a:lnSpc>
              <a:spcBef>
                <a:spcPts val="800"/>
              </a:spcBef>
              <a:spcAft>
                <a:spcPts val="0"/>
              </a:spcAft>
              <a:buNone/>
            </a:pPr>
            <a:r>
              <a:t/>
            </a:r>
            <a:endParaRPr/>
          </a:p>
          <a:p>
            <a:pPr indent="0" lvl="0" marL="0" rtl="0" algn="l">
              <a:lnSpc>
                <a:spcPct val="100000"/>
              </a:lnSpc>
              <a:spcBef>
                <a:spcPts val="800"/>
              </a:spcBef>
              <a:spcAft>
                <a:spcPts val="800"/>
              </a:spcAft>
              <a:buNone/>
            </a:pPr>
            <a:r>
              <a:rPr lang="en" sz="1259"/>
              <a:t>*Conferences which are members of the Seventh Day Baptist World Federation</a:t>
            </a:r>
            <a:endParaRPr sz="1259"/>
          </a:p>
        </p:txBody>
      </p:sp>
      <p:pic>
        <p:nvPicPr>
          <p:cNvPr id="265" name="Google Shape;265;p41"/>
          <p:cNvPicPr preferRelativeResize="0"/>
          <p:nvPr/>
        </p:nvPicPr>
        <p:blipFill rotWithShape="1">
          <a:blip r:embed="rId4">
            <a:alphaModFix/>
          </a:blip>
          <a:srcRect b="0" l="0" r="0" t="0"/>
          <a:stretch/>
        </p:blipFill>
        <p:spPr>
          <a:xfrm>
            <a:off x="5468333" y="1665913"/>
            <a:ext cx="975625" cy="975625"/>
          </a:xfrm>
          <a:prstGeom prst="rect">
            <a:avLst/>
          </a:prstGeom>
          <a:noFill/>
          <a:ln>
            <a:noFill/>
          </a:ln>
        </p:spPr>
      </p:pic>
      <p:pic>
        <p:nvPicPr>
          <p:cNvPr id="266" name="Google Shape;266;p41"/>
          <p:cNvPicPr preferRelativeResize="0"/>
          <p:nvPr/>
        </p:nvPicPr>
        <p:blipFill rotWithShape="1">
          <a:blip r:embed="rId5">
            <a:alphaModFix/>
          </a:blip>
          <a:srcRect b="0" l="0" r="0" t="0"/>
          <a:stretch/>
        </p:blipFill>
        <p:spPr>
          <a:xfrm>
            <a:off x="311698" y="1665925"/>
            <a:ext cx="975599" cy="975599"/>
          </a:xfrm>
          <a:prstGeom prst="rect">
            <a:avLst/>
          </a:prstGeom>
          <a:noFill/>
          <a:ln>
            <a:noFill/>
          </a:ln>
        </p:spPr>
      </p:pic>
      <p:pic>
        <p:nvPicPr>
          <p:cNvPr id="267" name="Google Shape;267;p41"/>
          <p:cNvPicPr preferRelativeResize="0"/>
          <p:nvPr/>
        </p:nvPicPr>
        <p:blipFill rotWithShape="1">
          <a:blip r:embed="rId6">
            <a:alphaModFix/>
          </a:blip>
          <a:srcRect b="0" l="0" r="0" t="0"/>
          <a:stretch/>
        </p:blipFill>
        <p:spPr>
          <a:xfrm>
            <a:off x="2030565" y="1665925"/>
            <a:ext cx="975608" cy="975601"/>
          </a:xfrm>
          <a:prstGeom prst="rect">
            <a:avLst/>
          </a:prstGeom>
          <a:noFill/>
          <a:ln>
            <a:noFill/>
          </a:ln>
        </p:spPr>
      </p:pic>
      <p:pic>
        <p:nvPicPr>
          <p:cNvPr id="268" name="Google Shape;268;p41"/>
          <p:cNvPicPr preferRelativeResize="0"/>
          <p:nvPr/>
        </p:nvPicPr>
        <p:blipFill rotWithShape="1">
          <a:blip r:embed="rId7">
            <a:alphaModFix/>
          </a:blip>
          <a:srcRect b="0" l="0" r="0" t="0"/>
          <a:stretch/>
        </p:blipFill>
        <p:spPr>
          <a:xfrm>
            <a:off x="3749441" y="1665913"/>
            <a:ext cx="975625" cy="975625"/>
          </a:xfrm>
          <a:prstGeom prst="rect">
            <a:avLst/>
          </a:prstGeom>
          <a:noFill/>
          <a:ln>
            <a:noFill/>
          </a:ln>
        </p:spPr>
      </p:pic>
      <p:pic>
        <p:nvPicPr>
          <p:cNvPr id="269" name="Google Shape;269;p41"/>
          <p:cNvPicPr preferRelativeResize="0"/>
          <p:nvPr/>
        </p:nvPicPr>
        <p:blipFill rotWithShape="1">
          <a:blip r:embed="rId8">
            <a:alphaModFix/>
          </a:blip>
          <a:srcRect b="0" l="0" r="0" t="0"/>
          <a:stretch/>
        </p:blipFill>
        <p:spPr>
          <a:xfrm>
            <a:off x="7187225" y="1596150"/>
            <a:ext cx="975599" cy="975601"/>
          </a:xfrm>
          <a:prstGeom prst="rect">
            <a:avLst/>
          </a:prstGeom>
          <a:noFill/>
          <a:ln>
            <a:noFill/>
          </a:ln>
        </p:spPr>
      </p:pic>
      <p:pic>
        <p:nvPicPr>
          <p:cNvPr id="270" name="Google Shape;270;p41"/>
          <p:cNvPicPr preferRelativeResize="0"/>
          <p:nvPr/>
        </p:nvPicPr>
        <p:blipFill rotWithShape="1">
          <a:blip r:embed="rId9">
            <a:alphaModFix/>
          </a:blip>
          <a:srcRect b="0" l="0" r="0" t="0"/>
          <a:stretch/>
        </p:blipFill>
        <p:spPr>
          <a:xfrm>
            <a:off x="379488" y="3168738"/>
            <a:ext cx="975625" cy="9756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6" name="Shape 66"/>
        <p:cNvGrpSpPr/>
        <p:nvPr/>
      </p:nvGrpSpPr>
      <p:grpSpPr>
        <a:xfrm>
          <a:off x="0" y="0"/>
          <a:ext cx="0" cy="0"/>
          <a:chOff x="0" y="0"/>
          <a:chExt cx="0" cy="0"/>
        </a:xfrm>
      </p:grpSpPr>
      <p:sp>
        <p:nvSpPr>
          <p:cNvPr id="67" name="Google Shape;67;p15"/>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sz="4020">
                <a:latin typeface="Caveat"/>
                <a:ea typeface="Caveat"/>
                <a:cs typeface="Caveat"/>
                <a:sym typeface="Caveat"/>
              </a:rPr>
              <a:t>Prayer Requests by Country:</a:t>
            </a:r>
            <a:endParaRPr b="1" sz="4020">
              <a:latin typeface="Caveat"/>
              <a:ea typeface="Caveat"/>
              <a:cs typeface="Caveat"/>
              <a:sym typeface="Caveat"/>
            </a:endParaRPr>
          </a:p>
        </p:txBody>
      </p:sp>
      <p:sp>
        <p:nvSpPr>
          <p:cNvPr id="68" name="Google Shape;68;p15"/>
          <p:cNvSpPr txBox="1"/>
          <p:nvPr>
            <p:ph idx="1" type="body"/>
          </p:nvPr>
        </p:nvSpPr>
        <p:spPr>
          <a:xfrm>
            <a:off x="311700" y="1152475"/>
            <a:ext cx="4360800" cy="36792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
              <a:t>In order to help the people in our conferences pray intelligently about concerns in particular countries, a page with relevant information by country has been posted to the SDB World Federation website, and may be accessed by clicking on the following link or by scanning the QR code on the right: </a:t>
            </a:r>
            <a:endParaRPr/>
          </a:p>
          <a:p>
            <a:pPr indent="0" lvl="0" marL="0" rtl="0" algn="l">
              <a:lnSpc>
                <a:spcPct val="115000"/>
              </a:lnSpc>
              <a:spcBef>
                <a:spcPts val="800"/>
              </a:spcBef>
              <a:spcAft>
                <a:spcPts val="0"/>
              </a:spcAft>
              <a:buNone/>
            </a:pPr>
            <a:r>
              <a:rPr lang="en" u="sng">
                <a:solidFill>
                  <a:schemeClr val="hlink"/>
                </a:solidFill>
                <a:hlinkClick r:id="rId4"/>
              </a:rPr>
              <a:t>https://sdbwf.org/wop/2024</a:t>
            </a:r>
            <a:endParaRPr/>
          </a:p>
          <a:p>
            <a:pPr indent="0" lvl="0" marL="0" rtl="0" algn="l">
              <a:lnSpc>
                <a:spcPct val="115000"/>
              </a:lnSpc>
              <a:spcBef>
                <a:spcPts val="800"/>
              </a:spcBef>
              <a:spcAft>
                <a:spcPts val="800"/>
              </a:spcAft>
              <a:buNone/>
            </a:pPr>
            <a:r>
              <a:t/>
            </a:r>
            <a:endParaRPr/>
          </a:p>
        </p:txBody>
      </p:sp>
      <p:sp>
        <p:nvSpPr>
          <p:cNvPr id="69" name="Google Shape;69;p15"/>
          <p:cNvSpPr txBox="1"/>
          <p:nvPr>
            <p:ph type="title"/>
          </p:nvPr>
        </p:nvSpPr>
        <p:spPr>
          <a:xfrm>
            <a:off x="311700" y="655975"/>
            <a:ext cx="5371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t/>
            </a:r>
            <a:endParaRPr b="1" sz="2720">
              <a:latin typeface="Caveat"/>
              <a:ea typeface="Caveat"/>
              <a:cs typeface="Caveat"/>
              <a:sym typeface="Caveat"/>
            </a:endParaRPr>
          </a:p>
        </p:txBody>
      </p:sp>
      <p:pic>
        <p:nvPicPr>
          <p:cNvPr id="70" name="Google Shape;70;p15"/>
          <p:cNvPicPr preferRelativeResize="0"/>
          <p:nvPr/>
        </p:nvPicPr>
        <p:blipFill>
          <a:blip r:embed="rId5">
            <a:alphaModFix/>
          </a:blip>
          <a:stretch>
            <a:fillRect/>
          </a:stretch>
        </p:blipFill>
        <p:spPr>
          <a:xfrm>
            <a:off x="4917475" y="916850"/>
            <a:ext cx="3914826" cy="391482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4" name="Shape 274"/>
        <p:cNvGrpSpPr/>
        <p:nvPr/>
      </p:nvGrpSpPr>
      <p:grpSpPr>
        <a:xfrm>
          <a:off x="0" y="0"/>
          <a:ext cx="0" cy="0"/>
          <a:chOff x="0" y="0"/>
          <a:chExt cx="0" cy="0"/>
        </a:xfrm>
      </p:grpSpPr>
      <p:sp>
        <p:nvSpPr>
          <p:cNvPr id="275" name="Google Shape;275;p42"/>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sz="4020">
                <a:latin typeface="Caveat"/>
                <a:ea typeface="Caveat"/>
                <a:cs typeface="Caveat"/>
                <a:sym typeface="Caveat"/>
              </a:rPr>
              <a:t>You, then, pray like this.... </a:t>
            </a:r>
            <a:endParaRPr b="1" sz="4020">
              <a:latin typeface="Caveat"/>
              <a:ea typeface="Caveat"/>
              <a:cs typeface="Caveat"/>
              <a:sym typeface="Caveat"/>
            </a:endParaRPr>
          </a:p>
        </p:txBody>
      </p:sp>
      <p:sp>
        <p:nvSpPr>
          <p:cNvPr id="276" name="Google Shape;276;p42"/>
          <p:cNvSpPr txBox="1"/>
          <p:nvPr>
            <p:ph type="title"/>
          </p:nvPr>
        </p:nvSpPr>
        <p:spPr>
          <a:xfrm>
            <a:off x="311700" y="655975"/>
            <a:ext cx="5371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sz="2720">
                <a:latin typeface="Caveat"/>
                <a:ea typeface="Caveat"/>
                <a:cs typeface="Caveat"/>
                <a:sym typeface="Caveat"/>
              </a:rPr>
              <a:t>Friday, January 12, 2024</a:t>
            </a:r>
            <a:endParaRPr b="1" sz="2720">
              <a:latin typeface="Caveat"/>
              <a:ea typeface="Caveat"/>
              <a:cs typeface="Caveat"/>
              <a:sym typeface="Caveat"/>
            </a:endParaRPr>
          </a:p>
        </p:txBody>
      </p:sp>
      <p:sp>
        <p:nvSpPr>
          <p:cNvPr id="277" name="Google Shape;277;p42"/>
          <p:cNvSpPr txBox="1"/>
          <p:nvPr/>
        </p:nvSpPr>
        <p:spPr>
          <a:xfrm>
            <a:off x="490400" y="1236700"/>
            <a:ext cx="8214600" cy="342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2900">
                <a:solidFill>
                  <a:srgbClr val="CC0000"/>
                </a:solidFill>
              </a:rPr>
              <a:t>Therefore, we too, from the day we heard it,</a:t>
            </a:r>
            <a:endParaRPr i="1" sz="2900">
              <a:solidFill>
                <a:srgbClr val="CC0000"/>
              </a:solidFill>
            </a:endParaRPr>
          </a:p>
          <a:p>
            <a:pPr indent="0" lvl="0" marL="0" rtl="0" algn="l">
              <a:spcBef>
                <a:spcPts val="0"/>
              </a:spcBef>
              <a:spcAft>
                <a:spcPts val="0"/>
              </a:spcAft>
              <a:buNone/>
            </a:pPr>
            <a:r>
              <a:rPr i="1" lang="en" sz="2900">
                <a:solidFill>
                  <a:srgbClr val="CC0000"/>
                </a:solidFill>
              </a:rPr>
              <a:t>did not cease to pray for you</a:t>
            </a:r>
            <a:r>
              <a:rPr i="1" lang="en" sz="2900">
                <a:solidFill>
                  <a:srgbClr val="CC0000"/>
                </a:solidFill>
              </a:rPr>
              <a:t>. </a:t>
            </a:r>
            <a:r>
              <a:rPr lang="en" sz="2900">
                <a:solidFill>
                  <a:srgbClr val="CC0000"/>
                </a:solidFill>
              </a:rPr>
              <a:t> </a:t>
            </a:r>
            <a:r>
              <a:rPr lang="en" sz="2900">
                <a:solidFill>
                  <a:srgbClr val="CC0000"/>
                </a:solidFill>
              </a:rPr>
              <a:t>Colossians 1:9a</a:t>
            </a:r>
            <a:endParaRPr sz="2900">
              <a:solidFill>
                <a:srgbClr val="CC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1" name="Shape 281"/>
        <p:cNvGrpSpPr/>
        <p:nvPr/>
      </p:nvGrpSpPr>
      <p:grpSpPr>
        <a:xfrm>
          <a:off x="0" y="0"/>
          <a:ext cx="0" cy="0"/>
          <a:chOff x="0" y="0"/>
          <a:chExt cx="0" cy="0"/>
        </a:xfrm>
      </p:grpSpPr>
      <p:sp>
        <p:nvSpPr>
          <p:cNvPr id="282" name="Google Shape;282;p43"/>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sz="4020">
                <a:latin typeface="Caveat"/>
                <a:ea typeface="Caveat"/>
                <a:cs typeface="Caveat"/>
                <a:sym typeface="Caveat"/>
              </a:rPr>
              <a:t>Friday, January 12, 2024</a:t>
            </a:r>
            <a:endParaRPr b="1" sz="4020">
              <a:latin typeface="Caveat"/>
              <a:ea typeface="Caveat"/>
              <a:cs typeface="Caveat"/>
              <a:sym typeface="Caveat"/>
            </a:endParaRPr>
          </a:p>
        </p:txBody>
      </p:sp>
      <p:sp>
        <p:nvSpPr>
          <p:cNvPr id="283" name="Google Shape;283;p43"/>
          <p:cNvSpPr txBox="1"/>
          <p:nvPr>
            <p:ph idx="1" type="body"/>
          </p:nvPr>
        </p:nvSpPr>
        <p:spPr>
          <a:xfrm>
            <a:off x="311700" y="832775"/>
            <a:ext cx="8412900" cy="43107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800"/>
              </a:spcAft>
              <a:buNone/>
            </a:pPr>
            <a:r>
              <a:rPr lang="en" sz="2700"/>
              <a:t>Edit this slide to add the any text you'd like to share. You may also delete it.</a:t>
            </a:r>
            <a:endParaRPr sz="27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7" name="Shape 287"/>
        <p:cNvGrpSpPr/>
        <p:nvPr/>
      </p:nvGrpSpPr>
      <p:grpSpPr>
        <a:xfrm>
          <a:off x="0" y="0"/>
          <a:ext cx="0" cy="0"/>
          <a:chOff x="0" y="0"/>
          <a:chExt cx="0" cy="0"/>
        </a:xfrm>
      </p:grpSpPr>
      <p:sp>
        <p:nvSpPr>
          <p:cNvPr id="288" name="Google Shape;288;p44"/>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sz="4020">
                <a:latin typeface="Caveat"/>
                <a:ea typeface="Caveat"/>
                <a:cs typeface="Caveat"/>
                <a:sym typeface="Caveat"/>
              </a:rPr>
              <a:t>Friday, January 12, 2024</a:t>
            </a:r>
            <a:endParaRPr b="1" sz="4020">
              <a:latin typeface="Caveat"/>
              <a:ea typeface="Caveat"/>
              <a:cs typeface="Caveat"/>
              <a:sym typeface="Caveat"/>
            </a:endParaRPr>
          </a:p>
        </p:txBody>
      </p:sp>
      <p:sp>
        <p:nvSpPr>
          <p:cNvPr id="289" name="Google Shape;289;p44"/>
          <p:cNvSpPr txBox="1"/>
          <p:nvPr>
            <p:ph idx="1" type="body"/>
          </p:nvPr>
        </p:nvSpPr>
        <p:spPr>
          <a:xfrm>
            <a:off x="311700" y="832775"/>
            <a:ext cx="8614800" cy="43107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b="1" lang="en" sz="2900"/>
              <a:t>Application to our life </a:t>
            </a:r>
            <a:endParaRPr b="1" sz="2900"/>
          </a:p>
          <a:p>
            <a:pPr indent="0" lvl="0" marL="0" rtl="0" algn="l">
              <a:lnSpc>
                <a:spcPct val="100000"/>
              </a:lnSpc>
              <a:spcBef>
                <a:spcPts val="800"/>
              </a:spcBef>
              <a:spcAft>
                <a:spcPts val="0"/>
              </a:spcAft>
              <a:buNone/>
            </a:pPr>
            <a:r>
              <a:rPr lang="en" sz="2900"/>
              <a:t>Think of someone who needs your spiritual help, and make a short prayer to God for that person. </a:t>
            </a:r>
            <a:endParaRPr sz="2900"/>
          </a:p>
          <a:p>
            <a:pPr indent="0" lvl="0" marL="0" rtl="0" algn="l">
              <a:lnSpc>
                <a:spcPct val="100000"/>
              </a:lnSpc>
              <a:spcBef>
                <a:spcPts val="800"/>
              </a:spcBef>
              <a:spcAft>
                <a:spcPts val="800"/>
              </a:spcAft>
              <a:buNone/>
            </a:pPr>
            <a:r>
              <a:rPr lang="en" sz="2900"/>
              <a:t>Someone will then take you in their prayers, and suddenly you will feel the relief you need. Lord, teach me the secret of continual prayer. Help me to see every event and every person in my life as an invitation to pray. </a:t>
            </a:r>
            <a:endParaRPr sz="29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93" name="Shape 293"/>
        <p:cNvGrpSpPr/>
        <p:nvPr/>
      </p:nvGrpSpPr>
      <p:grpSpPr>
        <a:xfrm>
          <a:off x="0" y="0"/>
          <a:ext cx="0" cy="0"/>
          <a:chOff x="0" y="0"/>
          <a:chExt cx="0" cy="0"/>
        </a:xfrm>
      </p:grpSpPr>
      <p:sp>
        <p:nvSpPr>
          <p:cNvPr id="294" name="Google Shape;294;p45"/>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sz="4020">
                <a:latin typeface="Caveat"/>
                <a:ea typeface="Caveat"/>
                <a:cs typeface="Caveat"/>
                <a:sym typeface="Caveat"/>
              </a:rPr>
              <a:t>Friday, January 12, 2024</a:t>
            </a:r>
            <a:endParaRPr b="1" sz="4020">
              <a:latin typeface="Caveat"/>
              <a:ea typeface="Caveat"/>
              <a:cs typeface="Caveat"/>
              <a:sym typeface="Caveat"/>
            </a:endParaRPr>
          </a:p>
        </p:txBody>
      </p:sp>
      <p:sp>
        <p:nvSpPr>
          <p:cNvPr id="295" name="Google Shape;295;p45"/>
          <p:cNvSpPr txBox="1"/>
          <p:nvPr>
            <p:ph idx="1" type="body"/>
          </p:nvPr>
        </p:nvSpPr>
        <p:spPr>
          <a:xfrm>
            <a:off x="311700" y="832775"/>
            <a:ext cx="8759400" cy="43107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a:t>Today we will pray for Seventh Day Baptists in the countries of:</a:t>
            </a:r>
            <a:endParaRPr>
              <a:latin typeface="Courier New"/>
              <a:ea typeface="Courier New"/>
              <a:cs typeface="Courier New"/>
              <a:sym typeface="Courier New"/>
            </a:endParaRPr>
          </a:p>
          <a:p>
            <a:pPr indent="0" lvl="0" marL="0" rtl="0" algn="l">
              <a:lnSpc>
                <a:spcPct val="100000"/>
              </a:lnSpc>
              <a:spcBef>
                <a:spcPts val="800"/>
              </a:spcBef>
              <a:spcAft>
                <a:spcPts val="0"/>
              </a:spcAft>
              <a:buNone/>
            </a:pPr>
            <a:r>
              <a:rPr lang="en">
                <a:latin typeface="Courier New"/>
                <a:ea typeface="Courier New"/>
                <a:cs typeface="Courier New"/>
                <a:sym typeface="Courier New"/>
              </a:rPr>
              <a:t>Pakistan</a:t>
            </a:r>
            <a:r>
              <a:rPr lang="en">
                <a:latin typeface="Courier New"/>
                <a:ea typeface="Courier New"/>
                <a:cs typeface="Courier New"/>
                <a:sym typeface="Courier New"/>
              </a:rPr>
              <a:t>, </a:t>
            </a:r>
            <a:r>
              <a:rPr lang="en">
                <a:latin typeface="Courier New"/>
                <a:ea typeface="Courier New"/>
                <a:cs typeface="Courier New"/>
                <a:sym typeface="Courier New"/>
              </a:rPr>
              <a:t>Philippines*</a:t>
            </a:r>
            <a:r>
              <a:rPr lang="en">
                <a:latin typeface="Courier New"/>
                <a:ea typeface="Courier New"/>
                <a:cs typeface="Courier New"/>
                <a:sym typeface="Courier New"/>
              </a:rPr>
              <a:t>,  </a:t>
            </a:r>
            <a:r>
              <a:rPr lang="en">
                <a:latin typeface="Courier New"/>
                <a:ea typeface="Courier New"/>
                <a:cs typeface="Courier New"/>
                <a:sym typeface="Courier New"/>
              </a:rPr>
              <a:t>Poland*</a:t>
            </a:r>
            <a:r>
              <a:rPr lang="en">
                <a:latin typeface="Courier New"/>
                <a:ea typeface="Courier New"/>
                <a:cs typeface="Courier New"/>
                <a:sym typeface="Courier New"/>
              </a:rPr>
              <a:t>,    </a:t>
            </a:r>
            <a:r>
              <a:rPr lang="en">
                <a:latin typeface="Courier New"/>
                <a:ea typeface="Courier New"/>
                <a:cs typeface="Courier New"/>
                <a:sym typeface="Courier New"/>
              </a:rPr>
              <a:t>Rwanda</a:t>
            </a:r>
            <a:r>
              <a:rPr lang="en">
                <a:latin typeface="Courier New"/>
                <a:ea typeface="Courier New"/>
                <a:cs typeface="Courier New"/>
                <a:sym typeface="Courier New"/>
              </a:rPr>
              <a:t>*, </a:t>
            </a:r>
            <a:r>
              <a:rPr lang="en">
                <a:latin typeface="Courier New"/>
                <a:ea typeface="Courier New"/>
                <a:cs typeface="Courier New"/>
                <a:sym typeface="Courier New"/>
              </a:rPr>
              <a:t> Sierra Leone</a:t>
            </a:r>
            <a:r>
              <a:rPr lang="en">
                <a:latin typeface="Courier New"/>
                <a:ea typeface="Courier New"/>
                <a:cs typeface="Courier New"/>
                <a:sym typeface="Courier New"/>
              </a:rPr>
              <a:t>,</a:t>
            </a:r>
            <a:endParaRPr>
              <a:latin typeface="Courier New"/>
              <a:ea typeface="Courier New"/>
              <a:cs typeface="Courier New"/>
              <a:sym typeface="Courier New"/>
            </a:endParaRPr>
          </a:p>
          <a:p>
            <a:pPr indent="0" lvl="0" marL="0" rtl="0" algn="l">
              <a:lnSpc>
                <a:spcPct val="100000"/>
              </a:lnSpc>
              <a:spcBef>
                <a:spcPts val="800"/>
              </a:spcBef>
              <a:spcAft>
                <a:spcPts val="0"/>
              </a:spcAft>
              <a:buNone/>
            </a:pPr>
            <a:r>
              <a:t/>
            </a:r>
            <a:endParaRPr/>
          </a:p>
          <a:p>
            <a:pPr indent="0" lvl="0" marL="0" rtl="0" algn="l">
              <a:lnSpc>
                <a:spcPct val="100000"/>
              </a:lnSpc>
              <a:spcBef>
                <a:spcPts val="800"/>
              </a:spcBef>
              <a:spcAft>
                <a:spcPts val="0"/>
              </a:spcAft>
              <a:buNone/>
            </a:pPr>
            <a:r>
              <a:t/>
            </a:r>
            <a:endParaRPr/>
          </a:p>
          <a:p>
            <a:pPr indent="0" lvl="0" marL="0" rtl="0" algn="l">
              <a:lnSpc>
                <a:spcPct val="100000"/>
              </a:lnSpc>
              <a:spcBef>
                <a:spcPts val="800"/>
              </a:spcBef>
              <a:spcAft>
                <a:spcPts val="0"/>
              </a:spcAft>
              <a:buNone/>
            </a:pPr>
            <a:r>
              <a:t/>
            </a:r>
            <a:endParaRPr/>
          </a:p>
          <a:p>
            <a:pPr indent="0" lvl="0" marL="0" rtl="0" algn="l">
              <a:lnSpc>
                <a:spcPct val="100000"/>
              </a:lnSpc>
              <a:spcBef>
                <a:spcPts val="800"/>
              </a:spcBef>
              <a:spcAft>
                <a:spcPts val="0"/>
              </a:spcAft>
              <a:buNone/>
            </a:pPr>
            <a:r>
              <a:rPr lang="en">
                <a:latin typeface="Courier New"/>
                <a:ea typeface="Courier New"/>
                <a:cs typeface="Courier New"/>
                <a:sym typeface="Courier New"/>
              </a:rPr>
              <a:t>South Africa</a:t>
            </a:r>
            <a:r>
              <a:rPr lang="en">
                <a:latin typeface="Courier New"/>
                <a:ea typeface="Courier New"/>
                <a:cs typeface="Courier New"/>
                <a:sym typeface="Courier New"/>
              </a:rPr>
              <a:t>,    </a:t>
            </a:r>
            <a:r>
              <a:rPr lang="en">
                <a:latin typeface="Courier New"/>
                <a:ea typeface="Courier New"/>
                <a:cs typeface="Courier New"/>
                <a:sym typeface="Courier New"/>
              </a:rPr>
              <a:t>South Korea</a:t>
            </a:r>
            <a:endParaRPr/>
          </a:p>
          <a:p>
            <a:pPr indent="0" lvl="0" marL="0" rtl="0" algn="l">
              <a:lnSpc>
                <a:spcPct val="100000"/>
              </a:lnSpc>
              <a:spcBef>
                <a:spcPts val="800"/>
              </a:spcBef>
              <a:spcAft>
                <a:spcPts val="0"/>
              </a:spcAft>
              <a:buNone/>
            </a:pPr>
            <a:r>
              <a:t/>
            </a:r>
            <a:endParaRPr/>
          </a:p>
          <a:p>
            <a:pPr indent="0" lvl="0" marL="0" rtl="0" algn="l">
              <a:lnSpc>
                <a:spcPct val="100000"/>
              </a:lnSpc>
              <a:spcBef>
                <a:spcPts val="800"/>
              </a:spcBef>
              <a:spcAft>
                <a:spcPts val="0"/>
              </a:spcAft>
              <a:buNone/>
            </a:pPr>
            <a:r>
              <a:t/>
            </a:r>
            <a:endParaRPr/>
          </a:p>
          <a:p>
            <a:pPr indent="0" lvl="0" marL="0" rtl="0" algn="l">
              <a:lnSpc>
                <a:spcPct val="100000"/>
              </a:lnSpc>
              <a:spcBef>
                <a:spcPts val="800"/>
              </a:spcBef>
              <a:spcAft>
                <a:spcPts val="0"/>
              </a:spcAft>
              <a:buNone/>
            </a:pPr>
            <a:r>
              <a:t/>
            </a:r>
            <a:endParaRPr/>
          </a:p>
          <a:p>
            <a:pPr indent="0" lvl="0" marL="0" rtl="0" algn="l">
              <a:lnSpc>
                <a:spcPct val="100000"/>
              </a:lnSpc>
              <a:spcBef>
                <a:spcPts val="800"/>
              </a:spcBef>
              <a:spcAft>
                <a:spcPts val="0"/>
              </a:spcAft>
              <a:buNone/>
            </a:pPr>
            <a:r>
              <a:t/>
            </a:r>
            <a:endParaRPr/>
          </a:p>
          <a:p>
            <a:pPr indent="0" lvl="0" marL="0" rtl="0" algn="l">
              <a:lnSpc>
                <a:spcPct val="100000"/>
              </a:lnSpc>
              <a:spcBef>
                <a:spcPts val="800"/>
              </a:spcBef>
              <a:spcAft>
                <a:spcPts val="800"/>
              </a:spcAft>
              <a:buNone/>
            </a:pPr>
            <a:r>
              <a:rPr lang="en" sz="1259"/>
              <a:t>*Conferences which are members of the Seventh Day Baptist World Federation</a:t>
            </a:r>
            <a:endParaRPr sz="1259"/>
          </a:p>
        </p:txBody>
      </p:sp>
      <p:pic>
        <p:nvPicPr>
          <p:cNvPr id="296" name="Google Shape;296;p45"/>
          <p:cNvPicPr preferRelativeResize="0"/>
          <p:nvPr/>
        </p:nvPicPr>
        <p:blipFill rotWithShape="1">
          <a:blip r:embed="rId4">
            <a:alphaModFix/>
          </a:blip>
          <a:srcRect b="0" l="0" r="0" t="0"/>
          <a:stretch/>
        </p:blipFill>
        <p:spPr>
          <a:xfrm>
            <a:off x="5468333" y="1665913"/>
            <a:ext cx="975625" cy="975625"/>
          </a:xfrm>
          <a:prstGeom prst="rect">
            <a:avLst/>
          </a:prstGeom>
          <a:noFill/>
          <a:ln>
            <a:noFill/>
          </a:ln>
        </p:spPr>
      </p:pic>
      <p:pic>
        <p:nvPicPr>
          <p:cNvPr id="297" name="Google Shape;297;p45"/>
          <p:cNvPicPr preferRelativeResize="0"/>
          <p:nvPr/>
        </p:nvPicPr>
        <p:blipFill rotWithShape="1">
          <a:blip r:embed="rId5">
            <a:alphaModFix/>
          </a:blip>
          <a:srcRect b="0" l="0" r="0" t="0"/>
          <a:stretch/>
        </p:blipFill>
        <p:spPr>
          <a:xfrm>
            <a:off x="311698" y="1665925"/>
            <a:ext cx="975599" cy="975599"/>
          </a:xfrm>
          <a:prstGeom prst="rect">
            <a:avLst/>
          </a:prstGeom>
          <a:noFill/>
          <a:ln>
            <a:noFill/>
          </a:ln>
        </p:spPr>
      </p:pic>
      <p:pic>
        <p:nvPicPr>
          <p:cNvPr id="298" name="Google Shape;298;p45"/>
          <p:cNvPicPr preferRelativeResize="0"/>
          <p:nvPr/>
        </p:nvPicPr>
        <p:blipFill rotWithShape="1">
          <a:blip r:embed="rId6">
            <a:alphaModFix/>
          </a:blip>
          <a:srcRect b="0" l="0" r="0" t="0"/>
          <a:stretch/>
        </p:blipFill>
        <p:spPr>
          <a:xfrm>
            <a:off x="2030565" y="1665925"/>
            <a:ext cx="975608" cy="975601"/>
          </a:xfrm>
          <a:prstGeom prst="rect">
            <a:avLst/>
          </a:prstGeom>
          <a:noFill/>
          <a:ln>
            <a:noFill/>
          </a:ln>
        </p:spPr>
      </p:pic>
      <p:pic>
        <p:nvPicPr>
          <p:cNvPr id="299" name="Google Shape;299;p45"/>
          <p:cNvPicPr preferRelativeResize="0"/>
          <p:nvPr/>
        </p:nvPicPr>
        <p:blipFill rotWithShape="1">
          <a:blip r:embed="rId7">
            <a:alphaModFix/>
          </a:blip>
          <a:srcRect b="0" l="0" r="0" t="0"/>
          <a:stretch/>
        </p:blipFill>
        <p:spPr>
          <a:xfrm>
            <a:off x="3749441" y="1665913"/>
            <a:ext cx="975625" cy="975625"/>
          </a:xfrm>
          <a:prstGeom prst="rect">
            <a:avLst/>
          </a:prstGeom>
          <a:noFill/>
          <a:ln>
            <a:noFill/>
          </a:ln>
        </p:spPr>
      </p:pic>
      <p:pic>
        <p:nvPicPr>
          <p:cNvPr id="300" name="Google Shape;300;p45"/>
          <p:cNvPicPr preferRelativeResize="0"/>
          <p:nvPr/>
        </p:nvPicPr>
        <p:blipFill rotWithShape="1">
          <a:blip r:embed="rId8">
            <a:alphaModFix/>
          </a:blip>
          <a:srcRect b="0" l="0" r="0" t="0"/>
          <a:stretch/>
        </p:blipFill>
        <p:spPr>
          <a:xfrm>
            <a:off x="7187225" y="1596150"/>
            <a:ext cx="975599" cy="975601"/>
          </a:xfrm>
          <a:prstGeom prst="rect">
            <a:avLst/>
          </a:prstGeom>
          <a:noFill/>
          <a:ln>
            <a:noFill/>
          </a:ln>
        </p:spPr>
      </p:pic>
      <p:pic>
        <p:nvPicPr>
          <p:cNvPr id="301" name="Google Shape;301;p45"/>
          <p:cNvPicPr preferRelativeResize="0"/>
          <p:nvPr/>
        </p:nvPicPr>
        <p:blipFill rotWithShape="1">
          <a:blip r:embed="rId9">
            <a:alphaModFix/>
          </a:blip>
          <a:srcRect b="0" l="0" r="0" t="0"/>
          <a:stretch/>
        </p:blipFill>
        <p:spPr>
          <a:xfrm>
            <a:off x="379488" y="3168738"/>
            <a:ext cx="975625" cy="975625"/>
          </a:xfrm>
          <a:prstGeom prst="rect">
            <a:avLst/>
          </a:prstGeom>
          <a:noFill/>
          <a:ln>
            <a:noFill/>
          </a:ln>
        </p:spPr>
      </p:pic>
      <p:pic>
        <p:nvPicPr>
          <p:cNvPr id="302" name="Google Shape;302;p45"/>
          <p:cNvPicPr preferRelativeResize="0"/>
          <p:nvPr/>
        </p:nvPicPr>
        <p:blipFill rotWithShape="1">
          <a:blip r:embed="rId10">
            <a:alphaModFix/>
          </a:blip>
          <a:srcRect b="0" l="0" r="0" t="0"/>
          <a:stretch/>
        </p:blipFill>
        <p:spPr>
          <a:xfrm>
            <a:off x="2937925" y="3168750"/>
            <a:ext cx="975625" cy="9756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06" name="Shape 306"/>
        <p:cNvGrpSpPr/>
        <p:nvPr/>
      </p:nvGrpSpPr>
      <p:grpSpPr>
        <a:xfrm>
          <a:off x="0" y="0"/>
          <a:ext cx="0" cy="0"/>
          <a:chOff x="0" y="0"/>
          <a:chExt cx="0" cy="0"/>
        </a:xfrm>
      </p:grpSpPr>
      <p:sp>
        <p:nvSpPr>
          <p:cNvPr id="307" name="Google Shape;307;p46"/>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sz="4020">
                <a:latin typeface="Caveat"/>
                <a:ea typeface="Caveat"/>
                <a:cs typeface="Caveat"/>
                <a:sym typeface="Caveat"/>
              </a:rPr>
              <a:t>You, then, pray like this.... </a:t>
            </a:r>
            <a:endParaRPr b="1" sz="4020">
              <a:latin typeface="Caveat"/>
              <a:ea typeface="Caveat"/>
              <a:cs typeface="Caveat"/>
              <a:sym typeface="Caveat"/>
            </a:endParaRPr>
          </a:p>
        </p:txBody>
      </p:sp>
      <p:sp>
        <p:nvSpPr>
          <p:cNvPr id="308" name="Google Shape;308;p46"/>
          <p:cNvSpPr txBox="1"/>
          <p:nvPr>
            <p:ph type="title"/>
          </p:nvPr>
        </p:nvSpPr>
        <p:spPr>
          <a:xfrm>
            <a:off x="311700" y="655975"/>
            <a:ext cx="5371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sz="2720">
                <a:latin typeface="Caveat"/>
                <a:ea typeface="Caveat"/>
                <a:cs typeface="Caveat"/>
                <a:sym typeface="Caveat"/>
              </a:rPr>
              <a:t>Sabbath, January 13, 2024</a:t>
            </a:r>
            <a:endParaRPr b="1" sz="2720">
              <a:latin typeface="Caveat"/>
              <a:ea typeface="Caveat"/>
              <a:cs typeface="Caveat"/>
              <a:sym typeface="Caveat"/>
            </a:endParaRPr>
          </a:p>
        </p:txBody>
      </p:sp>
      <p:sp>
        <p:nvSpPr>
          <p:cNvPr id="309" name="Google Shape;309;p46"/>
          <p:cNvSpPr txBox="1"/>
          <p:nvPr/>
        </p:nvSpPr>
        <p:spPr>
          <a:xfrm>
            <a:off x="490400" y="1236700"/>
            <a:ext cx="8214600" cy="342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2900">
                <a:solidFill>
                  <a:srgbClr val="CC0000"/>
                </a:solidFill>
              </a:rPr>
              <a:t>In my guard post I will be, on the fortress I will affirm my foot. I’ll watch to see what He will tell me, and what I have to answer about this complaint</a:t>
            </a:r>
            <a:r>
              <a:rPr i="1" lang="en" sz="2900">
                <a:solidFill>
                  <a:srgbClr val="CC0000"/>
                </a:solidFill>
              </a:rPr>
              <a:t>. </a:t>
            </a:r>
            <a:r>
              <a:rPr lang="en" sz="2900">
                <a:solidFill>
                  <a:srgbClr val="CC0000"/>
                </a:solidFill>
              </a:rPr>
              <a:t> Habakkuk 2:1</a:t>
            </a:r>
            <a:endParaRPr sz="2900">
              <a:solidFill>
                <a:srgbClr val="CC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13" name="Shape 313"/>
        <p:cNvGrpSpPr/>
        <p:nvPr/>
      </p:nvGrpSpPr>
      <p:grpSpPr>
        <a:xfrm>
          <a:off x="0" y="0"/>
          <a:ext cx="0" cy="0"/>
          <a:chOff x="0" y="0"/>
          <a:chExt cx="0" cy="0"/>
        </a:xfrm>
      </p:grpSpPr>
      <p:sp>
        <p:nvSpPr>
          <p:cNvPr id="314" name="Google Shape;314;p47"/>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sz="4020">
                <a:latin typeface="Caveat"/>
                <a:ea typeface="Caveat"/>
                <a:cs typeface="Caveat"/>
                <a:sym typeface="Caveat"/>
              </a:rPr>
              <a:t>Sabbath, January 13, 2024</a:t>
            </a:r>
            <a:endParaRPr b="1" sz="4020">
              <a:latin typeface="Caveat"/>
              <a:ea typeface="Caveat"/>
              <a:cs typeface="Caveat"/>
              <a:sym typeface="Caveat"/>
            </a:endParaRPr>
          </a:p>
        </p:txBody>
      </p:sp>
      <p:sp>
        <p:nvSpPr>
          <p:cNvPr id="315" name="Google Shape;315;p47"/>
          <p:cNvSpPr txBox="1"/>
          <p:nvPr>
            <p:ph idx="1" type="body"/>
          </p:nvPr>
        </p:nvSpPr>
        <p:spPr>
          <a:xfrm>
            <a:off x="311700" y="832775"/>
            <a:ext cx="8412900" cy="43107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800"/>
              </a:spcAft>
              <a:buNone/>
            </a:pPr>
            <a:r>
              <a:rPr lang="en" sz="2700"/>
              <a:t>Edit this slide to add the any text you'd like to share. You may also delete it.</a:t>
            </a:r>
            <a:endParaRPr sz="27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19" name="Shape 319"/>
        <p:cNvGrpSpPr/>
        <p:nvPr/>
      </p:nvGrpSpPr>
      <p:grpSpPr>
        <a:xfrm>
          <a:off x="0" y="0"/>
          <a:ext cx="0" cy="0"/>
          <a:chOff x="0" y="0"/>
          <a:chExt cx="0" cy="0"/>
        </a:xfrm>
      </p:grpSpPr>
      <p:sp>
        <p:nvSpPr>
          <p:cNvPr id="320" name="Google Shape;320;p48"/>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sz="4020">
                <a:latin typeface="Caveat"/>
                <a:ea typeface="Caveat"/>
                <a:cs typeface="Caveat"/>
                <a:sym typeface="Caveat"/>
              </a:rPr>
              <a:t>Sabbath, January 13, 2024</a:t>
            </a:r>
            <a:endParaRPr b="1" sz="4020">
              <a:latin typeface="Caveat"/>
              <a:ea typeface="Caveat"/>
              <a:cs typeface="Caveat"/>
              <a:sym typeface="Caveat"/>
            </a:endParaRPr>
          </a:p>
        </p:txBody>
      </p:sp>
      <p:sp>
        <p:nvSpPr>
          <p:cNvPr id="321" name="Google Shape;321;p48"/>
          <p:cNvSpPr txBox="1"/>
          <p:nvPr>
            <p:ph idx="1" type="body"/>
          </p:nvPr>
        </p:nvSpPr>
        <p:spPr>
          <a:xfrm>
            <a:off x="198575" y="832775"/>
            <a:ext cx="8727900" cy="4310700"/>
          </a:xfrm>
          <a:prstGeom prst="rect">
            <a:avLst/>
          </a:prstGeom>
        </p:spPr>
        <p:txBody>
          <a:bodyPr anchorCtr="0" anchor="t" bIns="91425" lIns="91425" spcFirstLastPara="1" rIns="91425" wrap="square" tIns="91425">
            <a:normAutofit fontScale="92500" lnSpcReduction="20000"/>
          </a:bodyPr>
          <a:lstStyle/>
          <a:p>
            <a:pPr indent="0" lvl="0" marL="0" rtl="0" algn="l">
              <a:lnSpc>
                <a:spcPct val="100000"/>
              </a:lnSpc>
              <a:spcBef>
                <a:spcPts val="0"/>
              </a:spcBef>
              <a:spcAft>
                <a:spcPts val="0"/>
              </a:spcAft>
              <a:buNone/>
            </a:pPr>
            <a:r>
              <a:rPr b="1" lang="en" sz="2900"/>
              <a:t>Application to our life </a:t>
            </a:r>
            <a:endParaRPr b="1" sz="2900"/>
          </a:p>
          <a:p>
            <a:pPr indent="0" lvl="0" marL="0" rtl="0" algn="l">
              <a:lnSpc>
                <a:spcPct val="100000"/>
              </a:lnSpc>
              <a:spcBef>
                <a:spcPts val="800"/>
              </a:spcBef>
              <a:spcAft>
                <a:spcPts val="800"/>
              </a:spcAft>
              <a:buNone/>
            </a:pPr>
            <a:r>
              <a:rPr lang="en" sz="2900"/>
              <a:t>Are we responding as Habakkuk did, waiting expectantly for more complete understanding? What are three possible ways this can play out? While we wait, are we content to trust God, realizing that He has the whole picture, while we only have limited vision? And sometimes the circumstances around us further limit our understanding and dictate our reactions. God said, “Cry out to Me, and I will answer you, and I will teach you great and hidden things you do not know.” Jeremiah 33: 3.</a:t>
            </a:r>
            <a:endParaRPr sz="29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25" name="Shape 325"/>
        <p:cNvGrpSpPr/>
        <p:nvPr/>
      </p:nvGrpSpPr>
      <p:grpSpPr>
        <a:xfrm>
          <a:off x="0" y="0"/>
          <a:ext cx="0" cy="0"/>
          <a:chOff x="0" y="0"/>
          <a:chExt cx="0" cy="0"/>
        </a:xfrm>
      </p:grpSpPr>
      <p:sp>
        <p:nvSpPr>
          <p:cNvPr id="326" name="Google Shape;326;p49"/>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sz="4020">
                <a:latin typeface="Caveat"/>
                <a:ea typeface="Caveat"/>
                <a:cs typeface="Caveat"/>
                <a:sym typeface="Caveat"/>
              </a:rPr>
              <a:t>Sabbath, January 13, 2024</a:t>
            </a:r>
            <a:endParaRPr b="1" sz="4020">
              <a:latin typeface="Caveat"/>
              <a:ea typeface="Caveat"/>
              <a:cs typeface="Caveat"/>
              <a:sym typeface="Caveat"/>
            </a:endParaRPr>
          </a:p>
        </p:txBody>
      </p:sp>
      <p:sp>
        <p:nvSpPr>
          <p:cNvPr id="327" name="Google Shape;327;p49"/>
          <p:cNvSpPr txBox="1"/>
          <p:nvPr>
            <p:ph idx="1" type="body"/>
          </p:nvPr>
        </p:nvSpPr>
        <p:spPr>
          <a:xfrm>
            <a:off x="311700" y="832775"/>
            <a:ext cx="8759400" cy="43107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a:t>Today we will pray for Seventh Day Baptists in the countries of:</a:t>
            </a:r>
            <a:endParaRPr>
              <a:latin typeface="Courier New"/>
              <a:ea typeface="Courier New"/>
              <a:cs typeface="Courier New"/>
              <a:sym typeface="Courier New"/>
            </a:endParaRPr>
          </a:p>
          <a:p>
            <a:pPr indent="0" lvl="0" marL="0" rtl="0" algn="l">
              <a:lnSpc>
                <a:spcPct val="100000"/>
              </a:lnSpc>
              <a:spcBef>
                <a:spcPts val="800"/>
              </a:spcBef>
              <a:spcAft>
                <a:spcPts val="0"/>
              </a:spcAft>
              <a:buNone/>
            </a:pPr>
            <a:r>
              <a:rPr lang="en">
                <a:latin typeface="Courier New"/>
                <a:ea typeface="Courier New"/>
                <a:cs typeface="Courier New"/>
                <a:sym typeface="Courier New"/>
              </a:rPr>
              <a:t>South Sudan</a:t>
            </a:r>
            <a:r>
              <a:rPr lang="en">
                <a:latin typeface="Courier New"/>
                <a:ea typeface="Courier New"/>
                <a:cs typeface="Courier New"/>
                <a:sym typeface="Courier New"/>
              </a:rPr>
              <a:t>, </a:t>
            </a:r>
            <a:r>
              <a:rPr lang="en">
                <a:latin typeface="Courier New"/>
                <a:ea typeface="Courier New"/>
                <a:cs typeface="Courier New"/>
                <a:sym typeface="Courier New"/>
              </a:rPr>
              <a:t>Tanzania</a:t>
            </a:r>
            <a:r>
              <a:rPr lang="en">
                <a:latin typeface="Courier New"/>
                <a:ea typeface="Courier New"/>
                <a:cs typeface="Courier New"/>
                <a:sym typeface="Courier New"/>
              </a:rPr>
              <a:t>,   </a:t>
            </a:r>
            <a:r>
              <a:rPr lang="en">
                <a:latin typeface="Courier New"/>
                <a:ea typeface="Courier New"/>
                <a:cs typeface="Courier New"/>
                <a:sym typeface="Courier New"/>
              </a:rPr>
              <a:t>Uganda</a:t>
            </a:r>
            <a:r>
              <a:rPr lang="en">
                <a:latin typeface="Courier New"/>
                <a:ea typeface="Courier New"/>
                <a:cs typeface="Courier New"/>
                <a:sym typeface="Courier New"/>
              </a:rPr>
              <a:t>*,    </a:t>
            </a:r>
            <a:r>
              <a:rPr lang="en">
                <a:latin typeface="Courier New"/>
                <a:ea typeface="Courier New"/>
                <a:cs typeface="Courier New"/>
                <a:sym typeface="Courier New"/>
              </a:rPr>
              <a:t>Ukraine</a:t>
            </a:r>
            <a:r>
              <a:rPr lang="en">
                <a:latin typeface="Courier New"/>
                <a:ea typeface="Courier New"/>
                <a:cs typeface="Courier New"/>
                <a:sym typeface="Courier New"/>
              </a:rPr>
              <a:t>,     </a:t>
            </a:r>
            <a:r>
              <a:rPr lang="en">
                <a:latin typeface="Courier New"/>
                <a:ea typeface="Courier New"/>
                <a:cs typeface="Courier New"/>
                <a:sym typeface="Courier New"/>
              </a:rPr>
              <a:t>Zambia*</a:t>
            </a:r>
            <a:r>
              <a:rPr lang="en">
                <a:latin typeface="Courier New"/>
                <a:ea typeface="Courier New"/>
                <a:cs typeface="Courier New"/>
                <a:sym typeface="Courier New"/>
              </a:rPr>
              <a:t>,</a:t>
            </a:r>
            <a:endParaRPr>
              <a:latin typeface="Courier New"/>
              <a:ea typeface="Courier New"/>
              <a:cs typeface="Courier New"/>
              <a:sym typeface="Courier New"/>
            </a:endParaRPr>
          </a:p>
          <a:p>
            <a:pPr indent="0" lvl="0" marL="0" rtl="0" algn="l">
              <a:lnSpc>
                <a:spcPct val="100000"/>
              </a:lnSpc>
              <a:spcBef>
                <a:spcPts val="800"/>
              </a:spcBef>
              <a:spcAft>
                <a:spcPts val="0"/>
              </a:spcAft>
              <a:buNone/>
            </a:pPr>
            <a:r>
              <a:t/>
            </a:r>
            <a:endParaRPr/>
          </a:p>
          <a:p>
            <a:pPr indent="0" lvl="0" marL="0" rtl="0" algn="l">
              <a:lnSpc>
                <a:spcPct val="100000"/>
              </a:lnSpc>
              <a:spcBef>
                <a:spcPts val="800"/>
              </a:spcBef>
              <a:spcAft>
                <a:spcPts val="0"/>
              </a:spcAft>
              <a:buNone/>
            </a:pPr>
            <a:r>
              <a:t/>
            </a:r>
            <a:endParaRPr/>
          </a:p>
          <a:p>
            <a:pPr indent="0" lvl="0" marL="0" rtl="0" algn="l">
              <a:lnSpc>
                <a:spcPct val="100000"/>
              </a:lnSpc>
              <a:spcBef>
                <a:spcPts val="800"/>
              </a:spcBef>
              <a:spcAft>
                <a:spcPts val="0"/>
              </a:spcAft>
              <a:buNone/>
            </a:pPr>
            <a:r>
              <a:t/>
            </a:r>
            <a:endParaRPr/>
          </a:p>
          <a:p>
            <a:pPr indent="0" lvl="0" marL="0" rtl="0" algn="l">
              <a:lnSpc>
                <a:spcPct val="100000"/>
              </a:lnSpc>
              <a:spcBef>
                <a:spcPts val="800"/>
              </a:spcBef>
              <a:spcAft>
                <a:spcPts val="0"/>
              </a:spcAft>
              <a:buNone/>
            </a:pPr>
            <a:r>
              <a:rPr lang="en">
                <a:latin typeface="Courier New"/>
                <a:ea typeface="Courier New"/>
                <a:cs typeface="Courier New"/>
                <a:sym typeface="Courier New"/>
              </a:rPr>
              <a:t>United States of America*</a:t>
            </a:r>
            <a:endParaRPr/>
          </a:p>
          <a:p>
            <a:pPr indent="0" lvl="0" marL="0" rtl="0" algn="l">
              <a:lnSpc>
                <a:spcPct val="100000"/>
              </a:lnSpc>
              <a:spcBef>
                <a:spcPts val="800"/>
              </a:spcBef>
              <a:spcAft>
                <a:spcPts val="0"/>
              </a:spcAft>
              <a:buNone/>
            </a:pPr>
            <a:r>
              <a:t/>
            </a:r>
            <a:endParaRPr/>
          </a:p>
          <a:p>
            <a:pPr indent="0" lvl="0" marL="0" rtl="0" algn="l">
              <a:lnSpc>
                <a:spcPct val="100000"/>
              </a:lnSpc>
              <a:spcBef>
                <a:spcPts val="800"/>
              </a:spcBef>
              <a:spcAft>
                <a:spcPts val="0"/>
              </a:spcAft>
              <a:buNone/>
            </a:pPr>
            <a:r>
              <a:t/>
            </a:r>
            <a:endParaRPr/>
          </a:p>
          <a:p>
            <a:pPr indent="0" lvl="0" marL="0" rtl="0" algn="l">
              <a:lnSpc>
                <a:spcPct val="100000"/>
              </a:lnSpc>
              <a:spcBef>
                <a:spcPts val="800"/>
              </a:spcBef>
              <a:spcAft>
                <a:spcPts val="0"/>
              </a:spcAft>
              <a:buNone/>
            </a:pPr>
            <a:r>
              <a:t/>
            </a:r>
            <a:endParaRPr/>
          </a:p>
          <a:p>
            <a:pPr indent="0" lvl="0" marL="0" rtl="0" algn="l">
              <a:lnSpc>
                <a:spcPct val="100000"/>
              </a:lnSpc>
              <a:spcBef>
                <a:spcPts val="800"/>
              </a:spcBef>
              <a:spcAft>
                <a:spcPts val="0"/>
              </a:spcAft>
              <a:buNone/>
            </a:pPr>
            <a:r>
              <a:t/>
            </a:r>
            <a:endParaRPr/>
          </a:p>
          <a:p>
            <a:pPr indent="0" lvl="0" marL="0" rtl="0" algn="l">
              <a:lnSpc>
                <a:spcPct val="100000"/>
              </a:lnSpc>
              <a:spcBef>
                <a:spcPts val="800"/>
              </a:spcBef>
              <a:spcAft>
                <a:spcPts val="800"/>
              </a:spcAft>
              <a:buNone/>
            </a:pPr>
            <a:r>
              <a:rPr lang="en" sz="1259"/>
              <a:t>*Conferences which are members of the Seventh Day Baptist World Federation</a:t>
            </a:r>
            <a:endParaRPr sz="1259"/>
          </a:p>
        </p:txBody>
      </p:sp>
      <p:pic>
        <p:nvPicPr>
          <p:cNvPr id="328" name="Google Shape;328;p49"/>
          <p:cNvPicPr preferRelativeResize="0"/>
          <p:nvPr/>
        </p:nvPicPr>
        <p:blipFill rotWithShape="1">
          <a:blip r:embed="rId4">
            <a:alphaModFix/>
          </a:blip>
          <a:srcRect b="0" l="0" r="0" t="0"/>
          <a:stretch/>
        </p:blipFill>
        <p:spPr>
          <a:xfrm>
            <a:off x="5468333" y="1665913"/>
            <a:ext cx="975625" cy="975625"/>
          </a:xfrm>
          <a:prstGeom prst="rect">
            <a:avLst/>
          </a:prstGeom>
          <a:noFill/>
          <a:ln>
            <a:noFill/>
          </a:ln>
        </p:spPr>
      </p:pic>
      <p:pic>
        <p:nvPicPr>
          <p:cNvPr id="329" name="Google Shape;329;p49"/>
          <p:cNvPicPr preferRelativeResize="0"/>
          <p:nvPr/>
        </p:nvPicPr>
        <p:blipFill rotWithShape="1">
          <a:blip r:embed="rId5">
            <a:alphaModFix/>
          </a:blip>
          <a:srcRect b="0" l="0" r="0" t="0"/>
          <a:stretch/>
        </p:blipFill>
        <p:spPr>
          <a:xfrm>
            <a:off x="311698" y="1665925"/>
            <a:ext cx="975599" cy="975599"/>
          </a:xfrm>
          <a:prstGeom prst="rect">
            <a:avLst/>
          </a:prstGeom>
          <a:noFill/>
          <a:ln>
            <a:noFill/>
          </a:ln>
        </p:spPr>
      </p:pic>
      <p:pic>
        <p:nvPicPr>
          <p:cNvPr id="330" name="Google Shape;330;p49"/>
          <p:cNvPicPr preferRelativeResize="0"/>
          <p:nvPr/>
        </p:nvPicPr>
        <p:blipFill rotWithShape="1">
          <a:blip r:embed="rId6">
            <a:alphaModFix/>
          </a:blip>
          <a:srcRect b="0" l="0" r="0" t="0"/>
          <a:stretch/>
        </p:blipFill>
        <p:spPr>
          <a:xfrm>
            <a:off x="2030565" y="1665925"/>
            <a:ext cx="975608" cy="975601"/>
          </a:xfrm>
          <a:prstGeom prst="rect">
            <a:avLst/>
          </a:prstGeom>
          <a:noFill/>
          <a:ln>
            <a:noFill/>
          </a:ln>
        </p:spPr>
      </p:pic>
      <p:pic>
        <p:nvPicPr>
          <p:cNvPr id="331" name="Google Shape;331;p49"/>
          <p:cNvPicPr preferRelativeResize="0"/>
          <p:nvPr/>
        </p:nvPicPr>
        <p:blipFill rotWithShape="1">
          <a:blip r:embed="rId7">
            <a:alphaModFix/>
          </a:blip>
          <a:srcRect b="0" l="0" r="0" t="0"/>
          <a:stretch/>
        </p:blipFill>
        <p:spPr>
          <a:xfrm>
            <a:off x="3749441" y="1665913"/>
            <a:ext cx="975625" cy="975625"/>
          </a:xfrm>
          <a:prstGeom prst="rect">
            <a:avLst/>
          </a:prstGeom>
          <a:noFill/>
          <a:ln>
            <a:noFill/>
          </a:ln>
        </p:spPr>
      </p:pic>
      <p:pic>
        <p:nvPicPr>
          <p:cNvPr id="332" name="Google Shape;332;p49"/>
          <p:cNvPicPr preferRelativeResize="0"/>
          <p:nvPr/>
        </p:nvPicPr>
        <p:blipFill rotWithShape="1">
          <a:blip r:embed="rId8">
            <a:alphaModFix/>
          </a:blip>
          <a:srcRect b="0" l="0" r="0" t="0"/>
          <a:stretch/>
        </p:blipFill>
        <p:spPr>
          <a:xfrm>
            <a:off x="7187225" y="1596150"/>
            <a:ext cx="975599" cy="975601"/>
          </a:xfrm>
          <a:prstGeom prst="rect">
            <a:avLst/>
          </a:prstGeom>
          <a:noFill/>
          <a:ln>
            <a:noFill/>
          </a:ln>
        </p:spPr>
      </p:pic>
      <p:pic>
        <p:nvPicPr>
          <p:cNvPr id="333" name="Google Shape;333;p49"/>
          <p:cNvPicPr preferRelativeResize="0"/>
          <p:nvPr/>
        </p:nvPicPr>
        <p:blipFill rotWithShape="1">
          <a:blip r:embed="rId9">
            <a:alphaModFix/>
          </a:blip>
          <a:srcRect b="0" l="0" r="0" t="0"/>
          <a:stretch/>
        </p:blipFill>
        <p:spPr>
          <a:xfrm>
            <a:off x="379488" y="3168738"/>
            <a:ext cx="975625" cy="9756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4" name="Shape 74"/>
        <p:cNvGrpSpPr/>
        <p:nvPr/>
      </p:nvGrpSpPr>
      <p:grpSpPr>
        <a:xfrm>
          <a:off x="0" y="0"/>
          <a:ext cx="0" cy="0"/>
          <a:chOff x="0" y="0"/>
          <a:chExt cx="0" cy="0"/>
        </a:xfrm>
      </p:grpSpPr>
      <p:sp>
        <p:nvSpPr>
          <p:cNvPr id="75" name="Google Shape;75;p16"/>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sz="4020">
                <a:latin typeface="Caveat"/>
                <a:ea typeface="Caveat"/>
                <a:cs typeface="Caveat"/>
                <a:sym typeface="Caveat"/>
              </a:rPr>
              <a:t>Last General Sessions </a:t>
            </a:r>
            <a:endParaRPr b="1" sz="4020">
              <a:latin typeface="Caveat"/>
              <a:ea typeface="Caveat"/>
              <a:cs typeface="Caveat"/>
              <a:sym typeface="Caveat"/>
            </a:endParaRPr>
          </a:p>
        </p:txBody>
      </p:sp>
      <p:sp>
        <p:nvSpPr>
          <p:cNvPr id="76" name="Google Shape;76;p16"/>
          <p:cNvSpPr txBox="1"/>
          <p:nvPr>
            <p:ph idx="1" type="body"/>
          </p:nvPr>
        </p:nvSpPr>
        <p:spPr>
          <a:xfrm>
            <a:off x="311700" y="1152475"/>
            <a:ext cx="8520600" cy="3679200"/>
          </a:xfrm>
          <a:prstGeom prst="rect">
            <a:avLst/>
          </a:prstGeom>
        </p:spPr>
        <p:txBody>
          <a:bodyPr anchorCtr="0" anchor="t" bIns="91425" lIns="91425" spcFirstLastPara="1" rIns="91425" wrap="square" tIns="91425">
            <a:normAutofit lnSpcReduction="20000"/>
          </a:bodyPr>
          <a:lstStyle/>
          <a:p>
            <a:pPr indent="0" lvl="0" marL="0" rtl="0" algn="l">
              <a:lnSpc>
                <a:spcPct val="115000"/>
              </a:lnSpc>
              <a:spcBef>
                <a:spcPts val="0"/>
              </a:spcBef>
              <a:spcAft>
                <a:spcPts val="0"/>
              </a:spcAft>
              <a:buNone/>
            </a:pPr>
            <a:r>
              <a:rPr lang="en"/>
              <a:t>The last General Sessions were held in Blantyre, Malawi, September 16-23, 2023 under the theme, “Become Perfectly One," based on John 17:23. The next General Session is planned to be carried out in 2028 at a venue to be announced. </a:t>
            </a:r>
            <a:endParaRPr/>
          </a:p>
          <a:p>
            <a:pPr indent="0" lvl="0" marL="0" rtl="0" algn="l">
              <a:lnSpc>
                <a:spcPct val="115000"/>
              </a:lnSpc>
              <a:spcBef>
                <a:spcPts val="800"/>
              </a:spcBef>
              <a:spcAft>
                <a:spcPts val="0"/>
              </a:spcAft>
              <a:buNone/>
            </a:pPr>
            <a:r>
              <a:t/>
            </a:r>
            <a:endParaRPr/>
          </a:p>
          <a:p>
            <a:pPr indent="0" lvl="0" marL="0" rtl="0" algn="l">
              <a:lnSpc>
                <a:spcPct val="115000"/>
              </a:lnSpc>
              <a:spcBef>
                <a:spcPts val="800"/>
              </a:spcBef>
              <a:spcAft>
                <a:spcPts val="0"/>
              </a:spcAft>
              <a:buNone/>
            </a:pPr>
            <a:r>
              <a:rPr b="1" lang="en"/>
              <a:t>Officers:</a:t>
            </a:r>
            <a:endParaRPr b="1"/>
          </a:p>
          <a:p>
            <a:pPr indent="0" lvl="0" marL="0" rtl="0" algn="l">
              <a:lnSpc>
                <a:spcPct val="115000"/>
              </a:lnSpc>
              <a:spcBef>
                <a:spcPts val="800"/>
              </a:spcBef>
              <a:spcAft>
                <a:spcPts val="800"/>
              </a:spcAft>
              <a:buNone/>
            </a:pPr>
            <a:r>
              <a:rPr lang="en"/>
              <a:t>Officers for the World Federation include General Secretary Douglas Machado (generalsecretary@sdbwf.org); President Luciano Baretto Nogueira de Moura (president@sdbwf.org); Treasurer, Deborah Hargett (treasurer@sdbwf.org); Assistant General Secretary, Andrew Samuels; Recording Secretary, Marcia Nembhard; Regional Vice Presidents: Canaan Phiri (Africa), Abel Caesar (Caribbean), Carlene Wynter (Europe), Amaury Moitinho (South America), and Nicholas Kersten (North America). Luis Lovelace serves as Editor of Publications.</a:t>
            </a:r>
            <a:endParaRPr/>
          </a:p>
        </p:txBody>
      </p:sp>
      <p:sp>
        <p:nvSpPr>
          <p:cNvPr id="77" name="Google Shape;77;p16"/>
          <p:cNvSpPr txBox="1"/>
          <p:nvPr>
            <p:ph type="title"/>
          </p:nvPr>
        </p:nvSpPr>
        <p:spPr>
          <a:xfrm>
            <a:off x="311700" y="655975"/>
            <a:ext cx="6842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sz="2720">
                <a:latin typeface="Caveat"/>
                <a:ea typeface="Caveat"/>
                <a:cs typeface="Caveat"/>
                <a:sym typeface="Caveat"/>
              </a:rPr>
              <a:t>in Blantyre, Malawi, September 16-23, 2023 </a:t>
            </a:r>
            <a:endParaRPr b="1" sz="2720">
              <a:latin typeface="Caveat"/>
              <a:ea typeface="Caveat"/>
              <a:cs typeface="Caveat"/>
              <a:sym typeface="Cave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1" name="Shape 81"/>
        <p:cNvGrpSpPr/>
        <p:nvPr/>
      </p:nvGrpSpPr>
      <p:grpSpPr>
        <a:xfrm>
          <a:off x="0" y="0"/>
          <a:ext cx="0" cy="0"/>
          <a:chOff x="0" y="0"/>
          <a:chExt cx="0" cy="0"/>
        </a:xfrm>
      </p:grpSpPr>
      <p:sp>
        <p:nvSpPr>
          <p:cNvPr id="82" name="Google Shape;82;p17"/>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sz="4020">
                <a:latin typeface="Caveat"/>
                <a:ea typeface="Caveat"/>
                <a:cs typeface="Caveat"/>
                <a:sym typeface="Caveat"/>
              </a:rPr>
              <a:t>Treasurer’s Page</a:t>
            </a:r>
            <a:endParaRPr b="1" sz="4020">
              <a:latin typeface="Caveat"/>
              <a:ea typeface="Caveat"/>
              <a:cs typeface="Caveat"/>
              <a:sym typeface="Caveat"/>
            </a:endParaRPr>
          </a:p>
        </p:txBody>
      </p:sp>
      <p:sp>
        <p:nvSpPr>
          <p:cNvPr id="83" name="Google Shape;83;p17"/>
          <p:cNvSpPr txBox="1"/>
          <p:nvPr>
            <p:ph idx="1" type="body"/>
          </p:nvPr>
        </p:nvSpPr>
        <p:spPr>
          <a:xfrm>
            <a:off x="311700" y="860800"/>
            <a:ext cx="8520600" cy="4161900"/>
          </a:xfrm>
          <a:prstGeom prst="rect">
            <a:avLst/>
          </a:prstGeom>
        </p:spPr>
        <p:txBody>
          <a:bodyPr anchorCtr="0" anchor="t" bIns="91425" lIns="91425" spcFirstLastPara="1" rIns="91425" wrap="square" tIns="91425">
            <a:normAutofit lnSpcReduction="10000"/>
          </a:bodyPr>
          <a:lstStyle/>
          <a:p>
            <a:pPr indent="0" lvl="0" marL="0" rtl="0" algn="l">
              <a:lnSpc>
                <a:spcPct val="100000"/>
              </a:lnSpc>
              <a:spcBef>
                <a:spcPts val="0"/>
              </a:spcBef>
              <a:spcAft>
                <a:spcPts val="0"/>
              </a:spcAft>
              <a:buNone/>
            </a:pPr>
            <a:r>
              <a:rPr lang="en"/>
              <a:t>The SDB World Federation desires to further the kingdom of God and make disciples in all nations. It is a volunteer organization relying on contributions from conferences, churches and individual donors.  Donations to the SDB World Federation are used to provide increased communication among SDB groups around the world, promote projects of mutual interest benefitting international cooperation, stimulate fellowship among Seventh Day Baptist Christians, and fund the operating costs of the federation, including travel expenses and conference costs of the World Federation Sessions that occurs every five years.</a:t>
            </a:r>
            <a:endParaRPr/>
          </a:p>
          <a:p>
            <a:pPr indent="0" lvl="0" marL="0" rtl="0" algn="l">
              <a:lnSpc>
                <a:spcPct val="100000"/>
              </a:lnSpc>
              <a:spcBef>
                <a:spcPts val="800"/>
              </a:spcBef>
              <a:spcAft>
                <a:spcPts val="0"/>
              </a:spcAft>
              <a:buNone/>
            </a:pPr>
            <a:r>
              <a:t/>
            </a:r>
            <a:endParaRPr/>
          </a:p>
          <a:p>
            <a:pPr indent="0" lvl="0" marL="0" rtl="0" algn="l">
              <a:lnSpc>
                <a:spcPct val="100000"/>
              </a:lnSpc>
              <a:spcBef>
                <a:spcPts val="800"/>
              </a:spcBef>
              <a:spcAft>
                <a:spcPts val="800"/>
              </a:spcAft>
              <a:buNone/>
            </a:pPr>
            <a:r>
              <a:rPr lang="en"/>
              <a:t>During the SDB World Federation Sessions in Malawi in September 2023, delegates had the opportunity to witness firsthand the needs of our largest member conference, the Central Africa Conference. Reports from other conferences around the world indicate similar needs. The World Federation aims to foster active communication and collaborative projects between member conferences to address these needs.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7" name="Shape 87"/>
        <p:cNvGrpSpPr/>
        <p:nvPr/>
      </p:nvGrpSpPr>
      <p:grpSpPr>
        <a:xfrm>
          <a:off x="0" y="0"/>
          <a:ext cx="0" cy="0"/>
          <a:chOff x="0" y="0"/>
          <a:chExt cx="0" cy="0"/>
        </a:xfrm>
      </p:grpSpPr>
      <p:sp>
        <p:nvSpPr>
          <p:cNvPr id="88" name="Google Shape;88;p18"/>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sz="4020">
                <a:latin typeface="Caveat"/>
                <a:ea typeface="Caveat"/>
                <a:cs typeface="Caveat"/>
                <a:sym typeface="Caveat"/>
              </a:rPr>
              <a:t>Treasurer’s Page</a:t>
            </a:r>
            <a:endParaRPr b="1" sz="4020">
              <a:latin typeface="Caveat"/>
              <a:ea typeface="Caveat"/>
              <a:cs typeface="Caveat"/>
              <a:sym typeface="Caveat"/>
            </a:endParaRPr>
          </a:p>
        </p:txBody>
      </p:sp>
      <p:sp>
        <p:nvSpPr>
          <p:cNvPr id="89" name="Google Shape;89;p18"/>
          <p:cNvSpPr txBox="1"/>
          <p:nvPr>
            <p:ph idx="1" type="body"/>
          </p:nvPr>
        </p:nvSpPr>
        <p:spPr>
          <a:xfrm>
            <a:off x="311700" y="880450"/>
            <a:ext cx="8520600" cy="4122600"/>
          </a:xfrm>
          <a:prstGeom prst="rect">
            <a:avLst/>
          </a:prstGeom>
        </p:spPr>
        <p:txBody>
          <a:bodyPr anchorCtr="0" anchor="t" bIns="91425" lIns="91425" spcFirstLastPara="1" rIns="91425" wrap="square" tIns="91425">
            <a:normAutofit lnSpcReduction="10000"/>
          </a:bodyPr>
          <a:lstStyle/>
          <a:p>
            <a:pPr indent="0" lvl="0" marL="0" rtl="0" algn="l">
              <a:lnSpc>
                <a:spcPct val="100000"/>
              </a:lnSpc>
              <a:spcBef>
                <a:spcPts val="0"/>
              </a:spcBef>
              <a:spcAft>
                <a:spcPts val="0"/>
              </a:spcAft>
              <a:buNone/>
            </a:pPr>
            <a:r>
              <a:rPr lang="en"/>
              <a:t>The World Federation encourages all member conferences to reintroduce an annual Sabbath giving week to support the World Federation. This event is recommended to take place on the last Sabbath of May each year. The theme for 2024 is "Give Freely and Increase" based on Proverbs 11:24. However, contributions and designations are welcome at any time throughout the year. To contribute, please make checks or money orders payable to SDBWF and mail them to the following address: </a:t>
            </a:r>
            <a:endParaRPr/>
          </a:p>
          <a:p>
            <a:pPr indent="0" lvl="0" marL="0" rtl="0" algn="l">
              <a:lnSpc>
                <a:spcPct val="100000"/>
              </a:lnSpc>
              <a:spcBef>
                <a:spcPts val="800"/>
              </a:spcBef>
              <a:spcAft>
                <a:spcPts val="0"/>
              </a:spcAft>
              <a:buNone/>
            </a:pPr>
            <a:r>
              <a:rPr lang="en"/>
              <a:t>Treasurer, SDB World Federation, P.O. Box 581, Silver Creek, GA 30173, USA.</a:t>
            </a:r>
            <a:endParaRPr/>
          </a:p>
          <a:p>
            <a:pPr indent="0" lvl="0" marL="0" rtl="0" algn="l">
              <a:lnSpc>
                <a:spcPct val="100000"/>
              </a:lnSpc>
              <a:spcBef>
                <a:spcPts val="800"/>
              </a:spcBef>
              <a:spcAft>
                <a:spcPts val="0"/>
              </a:spcAft>
              <a:buNone/>
            </a:pPr>
            <a:r>
              <a:rPr lang="en"/>
              <a:t>Alternatively, donations can be made via PayPal at treasurer@sdbwf.org or through our website at sdbwf.org/donate.</a:t>
            </a:r>
            <a:endParaRPr/>
          </a:p>
          <a:p>
            <a:pPr indent="0" lvl="0" marL="0" rtl="0" algn="l">
              <a:lnSpc>
                <a:spcPct val="100000"/>
              </a:lnSpc>
              <a:spcBef>
                <a:spcPts val="800"/>
              </a:spcBef>
              <a:spcAft>
                <a:spcPts val="0"/>
              </a:spcAft>
              <a:buNone/>
            </a:pPr>
            <a:r>
              <a:rPr lang="en"/>
              <a:t>Your support and contributions play a vital role in furthering this mission. Together, we can make a significant impact in advancing God's kingdom and spreading His message to all nations.</a:t>
            </a:r>
            <a:endParaRPr/>
          </a:p>
          <a:p>
            <a:pPr indent="0" lvl="0" marL="0" rtl="0" algn="l">
              <a:lnSpc>
                <a:spcPct val="100000"/>
              </a:lnSpc>
              <a:spcBef>
                <a:spcPts val="800"/>
              </a:spcBef>
              <a:spcAft>
                <a:spcPts val="800"/>
              </a:spcAft>
              <a:buNone/>
            </a:pPr>
            <a:r>
              <a:rPr lang="en"/>
              <a:t>Debbie Hargett, Treasurer, SDB World Federation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3" name="Shape 93"/>
        <p:cNvGrpSpPr/>
        <p:nvPr/>
      </p:nvGrpSpPr>
      <p:grpSpPr>
        <a:xfrm>
          <a:off x="0" y="0"/>
          <a:ext cx="0" cy="0"/>
          <a:chOff x="0" y="0"/>
          <a:chExt cx="0" cy="0"/>
        </a:xfrm>
      </p:grpSpPr>
      <p:sp>
        <p:nvSpPr>
          <p:cNvPr id="94" name="Google Shape;94;p19"/>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sz="4020">
                <a:latin typeface="Caveat"/>
                <a:ea typeface="Caveat"/>
                <a:cs typeface="Caveat"/>
                <a:sym typeface="Caveat"/>
              </a:rPr>
              <a:t>Seventh Day Baptist Week of Prayer </a:t>
            </a:r>
            <a:endParaRPr b="1" sz="4020">
              <a:latin typeface="Caveat"/>
              <a:ea typeface="Caveat"/>
              <a:cs typeface="Caveat"/>
              <a:sym typeface="Caveat"/>
            </a:endParaRPr>
          </a:p>
        </p:txBody>
      </p:sp>
      <p:sp>
        <p:nvSpPr>
          <p:cNvPr id="95" name="Google Shape;95;p19"/>
          <p:cNvSpPr txBox="1"/>
          <p:nvPr>
            <p:ph idx="1" type="body"/>
          </p:nvPr>
        </p:nvSpPr>
        <p:spPr>
          <a:xfrm>
            <a:off x="311700" y="1152475"/>
            <a:ext cx="5371800" cy="3831000"/>
          </a:xfrm>
          <a:prstGeom prst="rect">
            <a:avLst/>
          </a:prstGeom>
        </p:spPr>
        <p:txBody>
          <a:bodyPr anchorCtr="0" anchor="t" bIns="91425" lIns="91425" spcFirstLastPara="1" rIns="91425" wrap="square" tIns="91425">
            <a:normAutofit lnSpcReduction="10000"/>
          </a:bodyPr>
          <a:lstStyle/>
          <a:p>
            <a:pPr indent="0" lvl="0" marL="0" rtl="0" algn="l">
              <a:lnSpc>
                <a:spcPct val="100000"/>
              </a:lnSpc>
              <a:spcBef>
                <a:spcPts val="0"/>
              </a:spcBef>
              <a:spcAft>
                <a:spcPts val="800"/>
              </a:spcAft>
              <a:buNone/>
            </a:pPr>
            <a:r>
              <a:rPr lang="en"/>
              <a:t>Helmer Umaña is the Pastor of the Seventh Day Baptist Christian Church in Silver Spring, Maryland, USA. His nationality is Salvadoran. He studied Engineering at the National University of El Salvador and for political reasons could not finish his studies. He was a teacher in private schools in his country. He married Anna Vilma 45 years ago in El Salvador and together they have two children: Karen who was the recording secretary for the World Federation, and Helmer Jr. who pastors a Seventh Day Church of God in the San Jose, California area. Helmer Jr. is married to Liz, a faithful servant of God and they are parents of a beautiful 3-year old daughter named Getsy. </a:t>
            </a:r>
            <a:endParaRPr/>
          </a:p>
        </p:txBody>
      </p:sp>
      <p:sp>
        <p:nvSpPr>
          <p:cNvPr id="96" name="Google Shape;96;p19"/>
          <p:cNvSpPr txBox="1"/>
          <p:nvPr>
            <p:ph type="title"/>
          </p:nvPr>
        </p:nvSpPr>
        <p:spPr>
          <a:xfrm>
            <a:off x="311700" y="655975"/>
            <a:ext cx="5371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sz="2720">
                <a:latin typeface="Caveat"/>
                <a:ea typeface="Caveat"/>
                <a:cs typeface="Caveat"/>
                <a:sym typeface="Caveat"/>
              </a:rPr>
              <a:t>About the Author </a:t>
            </a:r>
            <a:endParaRPr b="1" sz="2720">
              <a:latin typeface="Caveat"/>
              <a:ea typeface="Caveat"/>
              <a:cs typeface="Caveat"/>
              <a:sym typeface="Caveat"/>
            </a:endParaRPr>
          </a:p>
        </p:txBody>
      </p:sp>
      <p:pic>
        <p:nvPicPr>
          <p:cNvPr id="97" name="Google Shape;97;p19"/>
          <p:cNvPicPr preferRelativeResize="0"/>
          <p:nvPr/>
        </p:nvPicPr>
        <p:blipFill>
          <a:blip r:embed="rId4">
            <a:alphaModFix/>
          </a:blip>
          <a:stretch>
            <a:fillRect/>
          </a:stretch>
        </p:blipFill>
        <p:spPr>
          <a:xfrm>
            <a:off x="5907100" y="1368450"/>
            <a:ext cx="3236900" cy="27091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1" name="Shape 101"/>
        <p:cNvGrpSpPr/>
        <p:nvPr/>
      </p:nvGrpSpPr>
      <p:grpSpPr>
        <a:xfrm>
          <a:off x="0" y="0"/>
          <a:ext cx="0" cy="0"/>
          <a:chOff x="0" y="0"/>
          <a:chExt cx="0" cy="0"/>
        </a:xfrm>
      </p:grpSpPr>
      <p:sp>
        <p:nvSpPr>
          <p:cNvPr id="102" name="Google Shape;102;p20"/>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sz="4020">
                <a:latin typeface="Caveat"/>
                <a:ea typeface="Caveat"/>
                <a:cs typeface="Caveat"/>
                <a:sym typeface="Caveat"/>
              </a:rPr>
              <a:t>Seventh Day Baptist Week of Prayer </a:t>
            </a:r>
            <a:endParaRPr b="1" sz="4020">
              <a:latin typeface="Caveat"/>
              <a:ea typeface="Caveat"/>
              <a:cs typeface="Caveat"/>
              <a:sym typeface="Caveat"/>
            </a:endParaRPr>
          </a:p>
        </p:txBody>
      </p:sp>
      <p:sp>
        <p:nvSpPr>
          <p:cNvPr id="103" name="Google Shape;103;p20"/>
          <p:cNvSpPr txBox="1"/>
          <p:nvPr>
            <p:ph idx="1" type="body"/>
          </p:nvPr>
        </p:nvSpPr>
        <p:spPr>
          <a:xfrm>
            <a:off x="311700" y="1152475"/>
            <a:ext cx="8412900" cy="3990900"/>
          </a:xfrm>
          <a:prstGeom prst="rect">
            <a:avLst/>
          </a:prstGeom>
        </p:spPr>
        <p:txBody>
          <a:bodyPr anchorCtr="0" anchor="t" bIns="91425" lIns="91425" spcFirstLastPara="1" rIns="91425" wrap="square" tIns="91425">
            <a:normAutofit fontScale="85000" lnSpcReduction="20000"/>
          </a:bodyPr>
          <a:lstStyle/>
          <a:p>
            <a:pPr indent="0" lvl="0" marL="0" rtl="0" algn="l">
              <a:lnSpc>
                <a:spcPct val="100000"/>
              </a:lnSpc>
              <a:spcBef>
                <a:spcPts val="0"/>
              </a:spcBef>
              <a:spcAft>
                <a:spcPts val="0"/>
              </a:spcAft>
              <a:buNone/>
            </a:pPr>
            <a:r>
              <a:rPr lang="en"/>
              <a:t>The most sacred, delicate, and purest things of the spiritual life are generally the things which tend to be attacked, or damaged, and sometimes misrepresented. And we as Christians sometimes end up believing, accepting, and often using them. I was captivated that some of the apostles asked the Lord to teach them to pray. Perhaps they were impressed by His way of praying, or by the effectiveness of how Jesus Christ did it. Although we were not allowed to know how John taught his disciples, but I can safely say that we have no record that John taught them to say, "Our Father."</a:t>
            </a:r>
            <a:endParaRPr/>
          </a:p>
          <a:p>
            <a:pPr indent="0" lvl="0" marL="0" rtl="0" algn="l">
              <a:lnSpc>
                <a:spcPct val="100000"/>
              </a:lnSpc>
              <a:spcBef>
                <a:spcPts val="800"/>
              </a:spcBef>
              <a:spcAft>
                <a:spcPts val="0"/>
              </a:spcAft>
              <a:buNone/>
            </a:pPr>
            <a:r>
              <a:rPr lang="en"/>
              <a:t>Looking at Matthew's context in Chapter six, we see that the Lord takes the time to teach first. what to do, and what not to do regarding the themes of Giving, Prayer and Fasting. It seems that those disciplines were being practiced in the wrong way. Some of those who gave, made sounds like trumpets; some of those who prayed, did it standing in the synagogue or on the corners to be seen and some of those who fasted, disfigured their faces, to cause a look of piety. </a:t>
            </a:r>
            <a:endParaRPr/>
          </a:p>
          <a:p>
            <a:pPr indent="0" lvl="0" marL="0" rtl="0" algn="l">
              <a:lnSpc>
                <a:spcPct val="100000"/>
              </a:lnSpc>
              <a:spcBef>
                <a:spcPts val="800"/>
              </a:spcBef>
              <a:spcAft>
                <a:spcPts val="800"/>
              </a:spcAft>
              <a:buNone/>
            </a:pPr>
            <a:r>
              <a:rPr lang="en"/>
              <a:t>I believe that the tone of our Lord in these passages is not casual, but it can carry the intention of establishing people who can really pray, with a more real, and clear intention. Jesus wanted them to utilize  elements that were being left out of something so sacred as prayer is. For that reason, when our Lord says "</a:t>
            </a:r>
            <a:r>
              <a:rPr b="1" lang="en"/>
              <a:t>This, then is how you should pray</a:t>
            </a:r>
            <a:r>
              <a:rPr lang="en"/>
              <a:t>,” He is not making a suggestion. The expression itself denotes a command, from the highest spiritual authority.</a:t>
            </a:r>
            <a:endParaRPr/>
          </a:p>
        </p:txBody>
      </p:sp>
      <p:sp>
        <p:nvSpPr>
          <p:cNvPr id="104" name="Google Shape;104;p20"/>
          <p:cNvSpPr txBox="1"/>
          <p:nvPr>
            <p:ph type="title"/>
          </p:nvPr>
        </p:nvSpPr>
        <p:spPr>
          <a:xfrm>
            <a:off x="311700" y="655975"/>
            <a:ext cx="5371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sz="2720">
                <a:latin typeface="Caveat"/>
                <a:ea typeface="Caveat"/>
                <a:cs typeface="Caveat"/>
                <a:sym typeface="Caveat"/>
              </a:rPr>
              <a:t>Introduction</a:t>
            </a:r>
            <a:endParaRPr b="1" sz="2720">
              <a:latin typeface="Caveat"/>
              <a:ea typeface="Caveat"/>
              <a:cs typeface="Caveat"/>
              <a:sym typeface="Cave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8" name="Shape 108"/>
        <p:cNvGrpSpPr/>
        <p:nvPr/>
      </p:nvGrpSpPr>
      <p:grpSpPr>
        <a:xfrm>
          <a:off x="0" y="0"/>
          <a:ext cx="0" cy="0"/>
          <a:chOff x="0" y="0"/>
          <a:chExt cx="0" cy="0"/>
        </a:xfrm>
      </p:grpSpPr>
      <p:sp>
        <p:nvSpPr>
          <p:cNvPr id="109" name="Google Shape;109;p21"/>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sz="4020">
                <a:latin typeface="Caveat"/>
                <a:ea typeface="Caveat"/>
                <a:cs typeface="Caveat"/>
                <a:sym typeface="Caveat"/>
              </a:rPr>
              <a:t>Seventh Day Baptist Week of Prayer </a:t>
            </a:r>
            <a:endParaRPr b="1" sz="4020">
              <a:latin typeface="Caveat"/>
              <a:ea typeface="Caveat"/>
              <a:cs typeface="Caveat"/>
              <a:sym typeface="Caveat"/>
            </a:endParaRPr>
          </a:p>
        </p:txBody>
      </p:sp>
      <p:sp>
        <p:nvSpPr>
          <p:cNvPr id="110" name="Google Shape;110;p21"/>
          <p:cNvSpPr txBox="1"/>
          <p:nvPr>
            <p:ph idx="1" type="body"/>
          </p:nvPr>
        </p:nvSpPr>
        <p:spPr>
          <a:xfrm>
            <a:off x="311700" y="1152475"/>
            <a:ext cx="8412900" cy="3990900"/>
          </a:xfrm>
          <a:prstGeom prst="rect">
            <a:avLst/>
          </a:prstGeom>
        </p:spPr>
        <p:txBody>
          <a:bodyPr anchorCtr="0" anchor="t" bIns="91425" lIns="91425" spcFirstLastPara="1" rIns="91425" wrap="square" tIns="91425">
            <a:normAutofit fontScale="85000" lnSpcReduction="20000"/>
          </a:bodyPr>
          <a:lstStyle/>
          <a:p>
            <a:pPr indent="0" lvl="0" marL="0" rtl="0" algn="l">
              <a:lnSpc>
                <a:spcPct val="100000"/>
              </a:lnSpc>
              <a:spcBef>
                <a:spcPts val="0"/>
              </a:spcBef>
              <a:spcAft>
                <a:spcPts val="0"/>
              </a:spcAft>
              <a:buNone/>
            </a:pPr>
            <a:r>
              <a:rPr lang="en"/>
              <a:t>For us Christians, praying is not an option. Being a Christian involves not only following Jesus, but even more, to know Him and maintain constant dialogue with Him. Prayer is intrinsic to Christianity. Believing in Jesus as our Lord and Savior leads us to have an ongoing personal relationship with Him.</a:t>
            </a:r>
            <a:endParaRPr/>
          </a:p>
          <a:p>
            <a:pPr indent="0" lvl="0" marL="0" rtl="0" algn="l">
              <a:lnSpc>
                <a:spcPct val="100000"/>
              </a:lnSpc>
              <a:spcBef>
                <a:spcPts val="800"/>
              </a:spcBef>
              <a:spcAft>
                <a:spcPts val="0"/>
              </a:spcAft>
              <a:buNone/>
            </a:pPr>
            <a:r>
              <a:rPr lang="en"/>
              <a:t>It is mandatory to know the meaning of what we pray as Christians, and understand some fundamental concepts that help us to have a constant relationship with God in an appropriate way. </a:t>
            </a:r>
            <a:endParaRPr/>
          </a:p>
          <a:p>
            <a:pPr indent="0" lvl="0" marL="0" rtl="0" algn="l">
              <a:lnSpc>
                <a:spcPct val="100000"/>
              </a:lnSpc>
              <a:spcBef>
                <a:spcPts val="800"/>
              </a:spcBef>
              <a:spcAft>
                <a:spcPts val="0"/>
              </a:spcAft>
              <a:buNone/>
            </a:pPr>
            <a:r>
              <a:rPr lang="en"/>
              <a:t>Normally when we talk about spirituality, we think of prayer. By saying that a person is spiritual, we are usually referring to someone who has frequent personal contact with God. But spirituality goes beyond simply praying. It involves every moment of our existence. Christian spirituality is indeed based on how we relate to God, but also in how we reflect Christ.</a:t>
            </a:r>
            <a:endParaRPr/>
          </a:p>
          <a:p>
            <a:pPr indent="0" lvl="0" marL="0" rtl="0" algn="l">
              <a:lnSpc>
                <a:spcPct val="100000"/>
              </a:lnSpc>
              <a:spcBef>
                <a:spcPts val="800"/>
              </a:spcBef>
              <a:spcAft>
                <a:spcPts val="0"/>
              </a:spcAft>
              <a:buNone/>
            </a:pPr>
            <a:r>
              <a:rPr lang="en"/>
              <a:t>It is necessary to understand the importance that Jesus Christ highlighted to each of the elements that are part of His prayer. In Matthew chapter 6 for example, He uses the term, "Your Father," and He is not saying that in a general way to all men, but giving it to His disciples. And after using it for more than three occasions, He then teaches that we can use it also and begin our prayers with the sublime expression: "Our Father, who art in heaven."</a:t>
            </a:r>
            <a:endParaRPr/>
          </a:p>
          <a:p>
            <a:pPr indent="0" lvl="0" marL="0" rtl="0" algn="l">
              <a:lnSpc>
                <a:spcPct val="100000"/>
              </a:lnSpc>
              <a:spcBef>
                <a:spcPts val="800"/>
              </a:spcBef>
              <a:spcAft>
                <a:spcPts val="800"/>
              </a:spcAft>
              <a:buNone/>
            </a:pPr>
            <a:r>
              <a:rPr lang="en"/>
              <a:t>I want to use those elements in this Week of Prayer, with the intention that they serve us, not only to improve our prayer life, but to improve our overall relationship with God.</a:t>
            </a:r>
            <a:endParaRPr/>
          </a:p>
        </p:txBody>
      </p:sp>
      <p:sp>
        <p:nvSpPr>
          <p:cNvPr id="111" name="Google Shape;111;p21"/>
          <p:cNvSpPr txBox="1"/>
          <p:nvPr>
            <p:ph type="title"/>
          </p:nvPr>
        </p:nvSpPr>
        <p:spPr>
          <a:xfrm>
            <a:off x="311700" y="655975"/>
            <a:ext cx="5371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sz="2720">
                <a:latin typeface="Caveat"/>
                <a:ea typeface="Caveat"/>
                <a:cs typeface="Caveat"/>
                <a:sym typeface="Caveat"/>
              </a:rPr>
              <a:t>Introduction</a:t>
            </a:r>
            <a:endParaRPr b="1" sz="2720">
              <a:latin typeface="Caveat"/>
              <a:ea typeface="Caveat"/>
              <a:cs typeface="Caveat"/>
              <a:sym typeface="Caveat"/>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